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13" r:id="rId2"/>
    <p:sldId id="360" r:id="rId3"/>
    <p:sldId id="664" r:id="rId4"/>
    <p:sldId id="662" r:id="rId5"/>
    <p:sldId id="676" r:id="rId6"/>
    <p:sldId id="678"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39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18B1F-678F-4762-8803-25B39AB10A15}" type="datetimeFigureOut">
              <a:rPr kumimoji="1" lang="ja-JP" altLang="en-US" smtClean="0"/>
              <a:t>2022/2/23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8191F-5D70-4E4D-B543-C7A328FF4BB0}" type="slidenum">
              <a:rPr kumimoji="1" lang="ja-JP" altLang="en-US" smtClean="0"/>
              <a:t>‹#›</a:t>
            </a:fld>
            <a:endParaRPr kumimoji="1" lang="ja-JP" altLang="en-US"/>
          </a:p>
        </p:txBody>
      </p:sp>
    </p:spTree>
    <p:extLst>
      <p:ext uri="{BB962C8B-B14F-4D97-AF65-F5344CB8AC3E}">
        <p14:creationId xmlns:p14="http://schemas.microsoft.com/office/powerpoint/2010/main" val="15787318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これは、日本歯科医学会が作成した口腔機能不全症の管理記録表の一部です。</a:t>
            </a:r>
            <a:endParaRPr kumimoji="1" lang="en-US" altLang="ja-JP" dirty="0"/>
          </a:p>
          <a:p>
            <a:r>
              <a:rPr kumimoji="1" lang="ja-JP" altLang="en-US" dirty="0"/>
              <a:t>これを見てもわかるように、口腔機能不全症は、食べるという機能に重点を置いていることがわかります。</a:t>
            </a:r>
          </a:p>
        </p:txBody>
      </p:sp>
      <p:sp>
        <p:nvSpPr>
          <p:cNvPr id="4" name="スライド番号プレースホルダー 3"/>
          <p:cNvSpPr>
            <a:spLocks noGrp="1"/>
          </p:cNvSpPr>
          <p:nvPr>
            <p:ph type="sldNum" sz="quarter" idx="5"/>
          </p:nvPr>
        </p:nvSpPr>
        <p:spPr/>
        <p:txBody>
          <a:bodyPr/>
          <a:lstStyle/>
          <a:p>
            <a:fld id="{91B63B67-F3E5-46A1-89CB-62B7A3B186C9}" type="slidenum">
              <a:rPr kumimoji="1" lang="ja-JP" altLang="en-US" smtClean="0"/>
              <a:t>1</a:t>
            </a:fld>
            <a:endParaRPr kumimoji="1" lang="ja-JP" altLang="en-US"/>
          </a:p>
        </p:txBody>
      </p:sp>
    </p:spTree>
    <p:extLst>
      <p:ext uri="{BB962C8B-B14F-4D97-AF65-F5344CB8AC3E}">
        <p14:creationId xmlns:p14="http://schemas.microsoft.com/office/powerpoint/2010/main" val="1157642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1EF637-0EF9-4127-BDC6-427971ACE5B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22765A1-E729-46E8-873B-18F227561F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8D17F81-BE0F-4945-880E-8F3AB4507654}"/>
              </a:ext>
            </a:extLst>
          </p:cNvPr>
          <p:cNvSpPr>
            <a:spLocks noGrp="1"/>
          </p:cNvSpPr>
          <p:nvPr>
            <p:ph type="dt" sz="half" idx="10"/>
          </p:nvPr>
        </p:nvSpPr>
        <p:spPr/>
        <p:txBody>
          <a:bodyPr/>
          <a:lstStyle/>
          <a:p>
            <a:fld id="{A9067CB2-001D-492C-8D53-1CA54379A4DF}" type="datetimeFigureOut">
              <a:rPr kumimoji="1" lang="ja-JP" altLang="en-US" smtClean="0"/>
              <a:t>2022/2/23</a:t>
            </a:fld>
            <a:endParaRPr kumimoji="1" lang="ja-JP" altLang="en-US"/>
          </a:p>
        </p:txBody>
      </p:sp>
      <p:sp>
        <p:nvSpPr>
          <p:cNvPr id="5" name="フッター プレースホルダー 4">
            <a:extLst>
              <a:ext uri="{FF2B5EF4-FFF2-40B4-BE49-F238E27FC236}">
                <a16:creationId xmlns:a16="http://schemas.microsoft.com/office/drawing/2014/main" id="{A36BDE90-79FF-4A16-BBD0-485ED0BB1B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320B97-F55B-45DB-9556-9A54479B24B8}"/>
              </a:ext>
            </a:extLst>
          </p:cNvPr>
          <p:cNvSpPr>
            <a:spLocks noGrp="1"/>
          </p:cNvSpPr>
          <p:nvPr>
            <p:ph type="sldNum" sz="quarter" idx="12"/>
          </p:nvPr>
        </p:nvSpPr>
        <p:spPr/>
        <p:txBody>
          <a:bodyPr/>
          <a:lstStyle/>
          <a:p>
            <a:fld id="{CD122476-B07D-47C0-A465-EC08EDD91FC9}" type="slidenum">
              <a:rPr kumimoji="1" lang="ja-JP" altLang="en-US" smtClean="0"/>
              <a:t>‹#›</a:t>
            </a:fld>
            <a:endParaRPr kumimoji="1" lang="ja-JP" altLang="en-US"/>
          </a:p>
        </p:txBody>
      </p:sp>
    </p:spTree>
    <p:extLst>
      <p:ext uri="{BB962C8B-B14F-4D97-AF65-F5344CB8AC3E}">
        <p14:creationId xmlns:p14="http://schemas.microsoft.com/office/powerpoint/2010/main" val="267262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B004FA-42FF-4D3C-8902-B0B3263AF68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11CF5A9-C056-4AA0-BAC1-CFF770F7702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47D01C-1139-46F1-A78B-3D6C9F5D39A1}"/>
              </a:ext>
            </a:extLst>
          </p:cNvPr>
          <p:cNvSpPr>
            <a:spLocks noGrp="1"/>
          </p:cNvSpPr>
          <p:nvPr>
            <p:ph type="dt" sz="half" idx="10"/>
          </p:nvPr>
        </p:nvSpPr>
        <p:spPr/>
        <p:txBody>
          <a:bodyPr/>
          <a:lstStyle/>
          <a:p>
            <a:fld id="{A9067CB2-001D-492C-8D53-1CA54379A4DF}" type="datetimeFigureOut">
              <a:rPr kumimoji="1" lang="ja-JP" altLang="en-US" smtClean="0"/>
              <a:t>2022/2/23</a:t>
            </a:fld>
            <a:endParaRPr kumimoji="1" lang="ja-JP" altLang="en-US"/>
          </a:p>
        </p:txBody>
      </p:sp>
      <p:sp>
        <p:nvSpPr>
          <p:cNvPr id="5" name="フッター プレースホルダー 4">
            <a:extLst>
              <a:ext uri="{FF2B5EF4-FFF2-40B4-BE49-F238E27FC236}">
                <a16:creationId xmlns:a16="http://schemas.microsoft.com/office/drawing/2014/main" id="{0480B8FF-4C38-4194-942C-4B19DDEF16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F36CBB-AE02-476A-B8C1-0A4F48C12B1B}"/>
              </a:ext>
            </a:extLst>
          </p:cNvPr>
          <p:cNvSpPr>
            <a:spLocks noGrp="1"/>
          </p:cNvSpPr>
          <p:nvPr>
            <p:ph type="sldNum" sz="quarter" idx="12"/>
          </p:nvPr>
        </p:nvSpPr>
        <p:spPr/>
        <p:txBody>
          <a:bodyPr/>
          <a:lstStyle/>
          <a:p>
            <a:fld id="{CD122476-B07D-47C0-A465-EC08EDD91FC9}" type="slidenum">
              <a:rPr kumimoji="1" lang="ja-JP" altLang="en-US" smtClean="0"/>
              <a:t>‹#›</a:t>
            </a:fld>
            <a:endParaRPr kumimoji="1" lang="ja-JP" altLang="en-US"/>
          </a:p>
        </p:txBody>
      </p:sp>
    </p:spTree>
    <p:extLst>
      <p:ext uri="{BB962C8B-B14F-4D97-AF65-F5344CB8AC3E}">
        <p14:creationId xmlns:p14="http://schemas.microsoft.com/office/powerpoint/2010/main" val="319558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0240F4-FF4E-4C90-BE10-C2AF03A30BE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3D45636-298E-494D-A4B4-918C933C34C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CC792DC-F441-4AC3-A4E7-AE86A11F3691}"/>
              </a:ext>
            </a:extLst>
          </p:cNvPr>
          <p:cNvSpPr>
            <a:spLocks noGrp="1"/>
          </p:cNvSpPr>
          <p:nvPr>
            <p:ph type="dt" sz="half" idx="10"/>
          </p:nvPr>
        </p:nvSpPr>
        <p:spPr/>
        <p:txBody>
          <a:bodyPr/>
          <a:lstStyle/>
          <a:p>
            <a:fld id="{A9067CB2-001D-492C-8D53-1CA54379A4DF}" type="datetimeFigureOut">
              <a:rPr kumimoji="1" lang="ja-JP" altLang="en-US" smtClean="0"/>
              <a:t>2022/2/23</a:t>
            </a:fld>
            <a:endParaRPr kumimoji="1" lang="ja-JP" altLang="en-US"/>
          </a:p>
        </p:txBody>
      </p:sp>
      <p:sp>
        <p:nvSpPr>
          <p:cNvPr id="5" name="フッター プレースホルダー 4">
            <a:extLst>
              <a:ext uri="{FF2B5EF4-FFF2-40B4-BE49-F238E27FC236}">
                <a16:creationId xmlns:a16="http://schemas.microsoft.com/office/drawing/2014/main" id="{A0CE9859-62FA-4FF7-932F-2BC561825F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02BA6EA-5C7D-4905-B019-C1D5C16FC990}"/>
              </a:ext>
            </a:extLst>
          </p:cNvPr>
          <p:cNvSpPr>
            <a:spLocks noGrp="1"/>
          </p:cNvSpPr>
          <p:nvPr>
            <p:ph type="sldNum" sz="quarter" idx="12"/>
          </p:nvPr>
        </p:nvSpPr>
        <p:spPr/>
        <p:txBody>
          <a:bodyPr/>
          <a:lstStyle/>
          <a:p>
            <a:fld id="{CD122476-B07D-47C0-A465-EC08EDD91FC9}" type="slidenum">
              <a:rPr kumimoji="1" lang="ja-JP" altLang="en-US" smtClean="0"/>
              <a:t>‹#›</a:t>
            </a:fld>
            <a:endParaRPr kumimoji="1" lang="ja-JP" altLang="en-US"/>
          </a:p>
        </p:txBody>
      </p:sp>
    </p:spTree>
    <p:extLst>
      <p:ext uri="{BB962C8B-B14F-4D97-AF65-F5344CB8AC3E}">
        <p14:creationId xmlns:p14="http://schemas.microsoft.com/office/powerpoint/2010/main" val="47761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79AA24-5C5D-40C0-ACFB-9275ACEA301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2A5B76-15BE-4D18-9659-AA47AD720CA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C17555-1DE4-4A8F-8730-739D2AFF8BB7}"/>
              </a:ext>
            </a:extLst>
          </p:cNvPr>
          <p:cNvSpPr>
            <a:spLocks noGrp="1"/>
          </p:cNvSpPr>
          <p:nvPr>
            <p:ph type="dt" sz="half" idx="10"/>
          </p:nvPr>
        </p:nvSpPr>
        <p:spPr/>
        <p:txBody>
          <a:bodyPr/>
          <a:lstStyle/>
          <a:p>
            <a:fld id="{A9067CB2-001D-492C-8D53-1CA54379A4DF}" type="datetimeFigureOut">
              <a:rPr kumimoji="1" lang="ja-JP" altLang="en-US" smtClean="0"/>
              <a:t>2022/2/23</a:t>
            </a:fld>
            <a:endParaRPr kumimoji="1" lang="ja-JP" altLang="en-US"/>
          </a:p>
        </p:txBody>
      </p:sp>
      <p:sp>
        <p:nvSpPr>
          <p:cNvPr id="5" name="フッター プレースホルダー 4">
            <a:extLst>
              <a:ext uri="{FF2B5EF4-FFF2-40B4-BE49-F238E27FC236}">
                <a16:creationId xmlns:a16="http://schemas.microsoft.com/office/drawing/2014/main" id="{E4BA9D54-3D68-4546-853C-EBB4717648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4B35D7-87A7-43AF-839B-FEB185EFF5A9}"/>
              </a:ext>
            </a:extLst>
          </p:cNvPr>
          <p:cNvSpPr>
            <a:spLocks noGrp="1"/>
          </p:cNvSpPr>
          <p:nvPr>
            <p:ph type="sldNum" sz="quarter" idx="12"/>
          </p:nvPr>
        </p:nvSpPr>
        <p:spPr/>
        <p:txBody>
          <a:bodyPr/>
          <a:lstStyle/>
          <a:p>
            <a:fld id="{CD122476-B07D-47C0-A465-EC08EDD91FC9}" type="slidenum">
              <a:rPr kumimoji="1" lang="ja-JP" altLang="en-US" smtClean="0"/>
              <a:t>‹#›</a:t>
            </a:fld>
            <a:endParaRPr kumimoji="1" lang="ja-JP" altLang="en-US"/>
          </a:p>
        </p:txBody>
      </p:sp>
    </p:spTree>
    <p:extLst>
      <p:ext uri="{BB962C8B-B14F-4D97-AF65-F5344CB8AC3E}">
        <p14:creationId xmlns:p14="http://schemas.microsoft.com/office/powerpoint/2010/main" val="318818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9B1BB-7B7F-44AB-B951-2DA61744348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1E6492-5614-46E7-A41C-EF9C356602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7638EDA-651D-436B-911D-933EA61A200E}"/>
              </a:ext>
            </a:extLst>
          </p:cNvPr>
          <p:cNvSpPr>
            <a:spLocks noGrp="1"/>
          </p:cNvSpPr>
          <p:nvPr>
            <p:ph type="dt" sz="half" idx="10"/>
          </p:nvPr>
        </p:nvSpPr>
        <p:spPr/>
        <p:txBody>
          <a:bodyPr/>
          <a:lstStyle/>
          <a:p>
            <a:fld id="{A9067CB2-001D-492C-8D53-1CA54379A4DF}" type="datetimeFigureOut">
              <a:rPr kumimoji="1" lang="ja-JP" altLang="en-US" smtClean="0"/>
              <a:t>2022/2/23</a:t>
            </a:fld>
            <a:endParaRPr kumimoji="1" lang="ja-JP" altLang="en-US"/>
          </a:p>
        </p:txBody>
      </p:sp>
      <p:sp>
        <p:nvSpPr>
          <p:cNvPr id="5" name="フッター プレースホルダー 4">
            <a:extLst>
              <a:ext uri="{FF2B5EF4-FFF2-40B4-BE49-F238E27FC236}">
                <a16:creationId xmlns:a16="http://schemas.microsoft.com/office/drawing/2014/main" id="{9B96474B-4F27-464E-9778-00D950765F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B5B5DB-384C-44EE-9BE7-C98B2EF8B829}"/>
              </a:ext>
            </a:extLst>
          </p:cNvPr>
          <p:cNvSpPr>
            <a:spLocks noGrp="1"/>
          </p:cNvSpPr>
          <p:nvPr>
            <p:ph type="sldNum" sz="quarter" idx="12"/>
          </p:nvPr>
        </p:nvSpPr>
        <p:spPr/>
        <p:txBody>
          <a:bodyPr/>
          <a:lstStyle/>
          <a:p>
            <a:fld id="{CD122476-B07D-47C0-A465-EC08EDD91FC9}" type="slidenum">
              <a:rPr kumimoji="1" lang="ja-JP" altLang="en-US" smtClean="0"/>
              <a:t>‹#›</a:t>
            </a:fld>
            <a:endParaRPr kumimoji="1" lang="ja-JP" altLang="en-US"/>
          </a:p>
        </p:txBody>
      </p:sp>
    </p:spTree>
    <p:extLst>
      <p:ext uri="{BB962C8B-B14F-4D97-AF65-F5344CB8AC3E}">
        <p14:creationId xmlns:p14="http://schemas.microsoft.com/office/powerpoint/2010/main" val="218342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4375A-0F11-41BD-83C7-8F4A1A035F3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726AC8-9736-4837-84FB-4B5F75DC8CD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38ECCC7-9C88-469D-AC05-9C7394FBB21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6519FA9-5A51-42D3-99CE-EA5912160D6E}"/>
              </a:ext>
            </a:extLst>
          </p:cNvPr>
          <p:cNvSpPr>
            <a:spLocks noGrp="1"/>
          </p:cNvSpPr>
          <p:nvPr>
            <p:ph type="dt" sz="half" idx="10"/>
          </p:nvPr>
        </p:nvSpPr>
        <p:spPr/>
        <p:txBody>
          <a:bodyPr/>
          <a:lstStyle/>
          <a:p>
            <a:fld id="{A9067CB2-001D-492C-8D53-1CA54379A4DF}" type="datetimeFigureOut">
              <a:rPr kumimoji="1" lang="ja-JP" altLang="en-US" smtClean="0"/>
              <a:t>2022/2/23</a:t>
            </a:fld>
            <a:endParaRPr kumimoji="1" lang="ja-JP" altLang="en-US"/>
          </a:p>
        </p:txBody>
      </p:sp>
      <p:sp>
        <p:nvSpPr>
          <p:cNvPr id="6" name="フッター プレースホルダー 5">
            <a:extLst>
              <a:ext uri="{FF2B5EF4-FFF2-40B4-BE49-F238E27FC236}">
                <a16:creationId xmlns:a16="http://schemas.microsoft.com/office/drawing/2014/main" id="{B9B08E39-D39A-4028-B73A-B0D9A28555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7692BB2-9878-4A25-8E8B-C25F8401D586}"/>
              </a:ext>
            </a:extLst>
          </p:cNvPr>
          <p:cNvSpPr>
            <a:spLocks noGrp="1"/>
          </p:cNvSpPr>
          <p:nvPr>
            <p:ph type="sldNum" sz="quarter" idx="12"/>
          </p:nvPr>
        </p:nvSpPr>
        <p:spPr/>
        <p:txBody>
          <a:bodyPr/>
          <a:lstStyle/>
          <a:p>
            <a:fld id="{CD122476-B07D-47C0-A465-EC08EDD91FC9}" type="slidenum">
              <a:rPr kumimoji="1" lang="ja-JP" altLang="en-US" smtClean="0"/>
              <a:t>‹#›</a:t>
            </a:fld>
            <a:endParaRPr kumimoji="1" lang="ja-JP" altLang="en-US"/>
          </a:p>
        </p:txBody>
      </p:sp>
    </p:spTree>
    <p:extLst>
      <p:ext uri="{BB962C8B-B14F-4D97-AF65-F5344CB8AC3E}">
        <p14:creationId xmlns:p14="http://schemas.microsoft.com/office/powerpoint/2010/main" val="318274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8FDF4A-3E3F-4E23-8D0A-CAEFBDDC871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5EDB5D-6A55-4B51-A8BA-633F30F547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5AF9FF0-AE0F-4EA9-9B9C-E4E0055DB6E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A700BF3-15D3-4D8C-AD28-8B3331F2C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CFEEB79-E462-45DD-9D8A-A45C9B7F28D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1A453A9-9917-4993-B495-79D83BDE25D4}"/>
              </a:ext>
            </a:extLst>
          </p:cNvPr>
          <p:cNvSpPr>
            <a:spLocks noGrp="1"/>
          </p:cNvSpPr>
          <p:nvPr>
            <p:ph type="dt" sz="half" idx="10"/>
          </p:nvPr>
        </p:nvSpPr>
        <p:spPr/>
        <p:txBody>
          <a:bodyPr/>
          <a:lstStyle/>
          <a:p>
            <a:fld id="{A9067CB2-001D-492C-8D53-1CA54379A4DF}" type="datetimeFigureOut">
              <a:rPr kumimoji="1" lang="ja-JP" altLang="en-US" smtClean="0"/>
              <a:t>2022/2/23</a:t>
            </a:fld>
            <a:endParaRPr kumimoji="1" lang="ja-JP" altLang="en-US"/>
          </a:p>
        </p:txBody>
      </p:sp>
      <p:sp>
        <p:nvSpPr>
          <p:cNvPr id="8" name="フッター プレースホルダー 7">
            <a:extLst>
              <a:ext uri="{FF2B5EF4-FFF2-40B4-BE49-F238E27FC236}">
                <a16:creationId xmlns:a16="http://schemas.microsoft.com/office/drawing/2014/main" id="{70A93F87-F971-48D9-8C05-0504DA1BDBB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B882454-0ED8-474A-B5C3-C181D358F498}"/>
              </a:ext>
            </a:extLst>
          </p:cNvPr>
          <p:cNvSpPr>
            <a:spLocks noGrp="1"/>
          </p:cNvSpPr>
          <p:nvPr>
            <p:ph type="sldNum" sz="quarter" idx="12"/>
          </p:nvPr>
        </p:nvSpPr>
        <p:spPr/>
        <p:txBody>
          <a:bodyPr/>
          <a:lstStyle/>
          <a:p>
            <a:fld id="{CD122476-B07D-47C0-A465-EC08EDD91FC9}" type="slidenum">
              <a:rPr kumimoji="1" lang="ja-JP" altLang="en-US" smtClean="0"/>
              <a:t>‹#›</a:t>
            </a:fld>
            <a:endParaRPr kumimoji="1" lang="ja-JP" altLang="en-US"/>
          </a:p>
        </p:txBody>
      </p:sp>
    </p:spTree>
    <p:extLst>
      <p:ext uri="{BB962C8B-B14F-4D97-AF65-F5344CB8AC3E}">
        <p14:creationId xmlns:p14="http://schemas.microsoft.com/office/powerpoint/2010/main" val="40474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D2E031-929E-4D14-A30A-9E3737DBDF5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CFB3B33-BF4D-4F60-98AD-E502EF6BEC48}"/>
              </a:ext>
            </a:extLst>
          </p:cNvPr>
          <p:cNvSpPr>
            <a:spLocks noGrp="1"/>
          </p:cNvSpPr>
          <p:nvPr>
            <p:ph type="dt" sz="half" idx="10"/>
          </p:nvPr>
        </p:nvSpPr>
        <p:spPr/>
        <p:txBody>
          <a:bodyPr/>
          <a:lstStyle/>
          <a:p>
            <a:fld id="{A9067CB2-001D-492C-8D53-1CA54379A4DF}" type="datetimeFigureOut">
              <a:rPr kumimoji="1" lang="ja-JP" altLang="en-US" smtClean="0"/>
              <a:t>2022/2/23</a:t>
            </a:fld>
            <a:endParaRPr kumimoji="1" lang="ja-JP" altLang="en-US"/>
          </a:p>
        </p:txBody>
      </p:sp>
      <p:sp>
        <p:nvSpPr>
          <p:cNvPr id="4" name="フッター プレースホルダー 3">
            <a:extLst>
              <a:ext uri="{FF2B5EF4-FFF2-40B4-BE49-F238E27FC236}">
                <a16:creationId xmlns:a16="http://schemas.microsoft.com/office/drawing/2014/main" id="{6CAD0135-61FA-4112-BE72-9D71DB0E9DB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FB6AFFC-C5A1-4580-B8B5-784ACA47D98E}"/>
              </a:ext>
            </a:extLst>
          </p:cNvPr>
          <p:cNvSpPr>
            <a:spLocks noGrp="1"/>
          </p:cNvSpPr>
          <p:nvPr>
            <p:ph type="sldNum" sz="quarter" idx="12"/>
          </p:nvPr>
        </p:nvSpPr>
        <p:spPr/>
        <p:txBody>
          <a:bodyPr/>
          <a:lstStyle/>
          <a:p>
            <a:fld id="{CD122476-B07D-47C0-A465-EC08EDD91FC9}" type="slidenum">
              <a:rPr kumimoji="1" lang="ja-JP" altLang="en-US" smtClean="0"/>
              <a:t>‹#›</a:t>
            </a:fld>
            <a:endParaRPr kumimoji="1" lang="ja-JP" altLang="en-US"/>
          </a:p>
        </p:txBody>
      </p:sp>
    </p:spTree>
    <p:extLst>
      <p:ext uri="{BB962C8B-B14F-4D97-AF65-F5344CB8AC3E}">
        <p14:creationId xmlns:p14="http://schemas.microsoft.com/office/powerpoint/2010/main" val="11488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858E167-6D3A-4ED0-BB48-12078476ADA0}"/>
              </a:ext>
            </a:extLst>
          </p:cNvPr>
          <p:cNvSpPr>
            <a:spLocks noGrp="1"/>
          </p:cNvSpPr>
          <p:nvPr>
            <p:ph type="dt" sz="half" idx="10"/>
          </p:nvPr>
        </p:nvSpPr>
        <p:spPr/>
        <p:txBody>
          <a:bodyPr/>
          <a:lstStyle/>
          <a:p>
            <a:fld id="{A9067CB2-001D-492C-8D53-1CA54379A4DF}" type="datetimeFigureOut">
              <a:rPr kumimoji="1" lang="ja-JP" altLang="en-US" smtClean="0"/>
              <a:t>2022/2/23</a:t>
            </a:fld>
            <a:endParaRPr kumimoji="1" lang="ja-JP" altLang="en-US"/>
          </a:p>
        </p:txBody>
      </p:sp>
      <p:sp>
        <p:nvSpPr>
          <p:cNvPr id="3" name="フッター プレースホルダー 2">
            <a:extLst>
              <a:ext uri="{FF2B5EF4-FFF2-40B4-BE49-F238E27FC236}">
                <a16:creationId xmlns:a16="http://schemas.microsoft.com/office/drawing/2014/main" id="{2578CF40-9EDC-418A-9DB9-565BAB5F61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6851033-F217-4BF0-B88B-C6C515E4B6C5}"/>
              </a:ext>
            </a:extLst>
          </p:cNvPr>
          <p:cNvSpPr>
            <a:spLocks noGrp="1"/>
          </p:cNvSpPr>
          <p:nvPr>
            <p:ph type="sldNum" sz="quarter" idx="12"/>
          </p:nvPr>
        </p:nvSpPr>
        <p:spPr/>
        <p:txBody>
          <a:bodyPr/>
          <a:lstStyle/>
          <a:p>
            <a:fld id="{CD122476-B07D-47C0-A465-EC08EDD91FC9}" type="slidenum">
              <a:rPr kumimoji="1" lang="ja-JP" altLang="en-US" smtClean="0"/>
              <a:t>‹#›</a:t>
            </a:fld>
            <a:endParaRPr kumimoji="1" lang="ja-JP" altLang="en-US"/>
          </a:p>
        </p:txBody>
      </p:sp>
    </p:spTree>
    <p:extLst>
      <p:ext uri="{BB962C8B-B14F-4D97-AF65-F5344CB8AC3E}">
        <p14:creationId xmlns:p14="http://schemas.microsoft.com/office/powerpoint/2010/main" val="26093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65712A-82B7-4DAF-A5F2-2D17CE79296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6395C4-9133-4B3F-B4FA-A991329F3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B88BAC5-2439-4291-AC75-1ED6E76A5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F2DEF23-DE9D-40B8-B585-4288AD472391}"/>
              </a:ext>
            </a:extLst>
          </p:cNvPr>
          <p:cNvSpPr>
            <a:spLocks noGrp="1"/>
          </p:cNvSpPr>
          <p:nvPr>
            <p:ph type="dt" sz="half" idx="10"/>
          </p:nvPr>
        </p:nvSpPr>
        <p:spPr/>
        <p:txBody>
          <a:bodyPr/>
          <a:lstStyle/>
          <a:p>
            <a:fld id="{A9067CB2-001D-492C-8D53-1CA54379A4DF}" type="datetimeFigureOut">
              <a:rPr kumimoji="1" lang="ja-JP" altLang="en-US" smtClean="0"/>
              <a:t>2022/2/23</a:t>
            </a:fld>
            <a:endParaRPr kumimoji="1" lang="ja-JP" altLang="en-US"/>
          </a:p>
        </p:txBody>
      </p:sp>
      <p:sp>
        <p:nvSpPr>
          <p:cNvPr id="6" name="フッター プレースホルダー 5">
            <a:extLst>
              <a:ext uri="{FF2B5EF4-FFF2-40B4-BE49-F238E27FC236}">
                <a16:creationId xmlns:a16="http://schemas.microsoft.com/office/drawing/2014/main" id="{6BDAAA8D-DD10-4DA5-AB1E-F24890B6307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AD1706B-A29E-4852-A71E-14971CCE25DB}"/>
              </a:ext>
            </a:extLst>
          </p:cNvPr>
          <p:cNvSpPr>
            <a:spLocks noGrp="1"/>
          </p:cNvSpPr>
          <p:nvPr>
            <p:ph type="sldNum" sz="quarter" idx="12"/>
          </p:nvPr>
        </p:nvSpPr>
        <p:spPr/>
        <p:txBody>
          <a:bodyPr/>
          <a:lstStyle/>
          <a:p>
            <a:fld id="{CD122476-B07D-47C0-A465-EC08EDD91FC9}" type="slidenum">
              <a:rPr kumimoji="1" lang="ja-JP" altLang="en-US" smtClean="0"/>
              <a:t>‹#›</a:t>
            </a:fld>
            <a:endParaRPr kumimoji="1" lang="ja-JP" altLang="en-US"/>
          </a:p>
        </p:txBody>
      </p:sp>
    </p:spTree>
    <p:extLst>
      <p:ext uri="{BB962C8B-B14F-4D97-AF65-F5344CB8AC3E}">
        <p14:creationId xmlns:p14="http://schemas.microsoft.com/office/powerpoint/2010/main" val="154273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320486-CE2C-47E3-9BC1-EF3D8250888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7432CA7-1F38-4AF6-ADB8-6EB2A6D61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FF467A0-3E9A-4C92-8472-FCF510814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28BC520-C125-4F82-9BD1-B45A2400EE6C}"/>
              </a:ext>
            </a:extLst>
          </p:cNvPr>
          <p:cNvSpPr>
            <a:spLocks noGrp="1"/>
          </p:cNvSpPr>
          <p:nvPr>
            <p:ph type="dt" sz="half" idx="10"/>
          </p:nvPr>
        </p:nvSpPr>
        <p:spPr/>
        <p:txBody>
          <a:bodyPr/>
          <a:lstStyle/>
          <a:p>
            <a:fld id="{A9067CB2-001D-492C-8D53-1CA54379A4DF}" type="datetimeFigureOut">
              <a:rPr kumimoji="1" lang="ja-JP" altLang="en-US" smtClean="0"/>
              <a:t>2022/2/23</a:t>
            </a:fld>
            <a:endParaRPr kumimoji="1" lang="ja-JP" altLang="en-US"/>
          </a:p>
        </p:txBody>
      </p:sp>
      <p:sp>
        <p:nvSpPr>
          <p:cNvPr id="6" name="フッター プレースホルダー 5">
            <a:extLst>
              <a:ext uri="{FF2B5EF4-FFF2-40B4-BE49-F238E27FC236}">
                <a16:creationId xmlns:a16="http://schemas.microsoft.com/office/drawing/2014/main" id="{B77F166F-89B9-46E3-A32D-83C1A745D3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4DD605B-CB2D-49B7-AD19-B382674B8CA6}"/>
              </a:ext>
            </a:extLst>
          </p:cNvPr>
          <p:cNvSpPr>
            <a:spLocks noGrp="1"/>
          </p:cNvSpPr>
          <p:nvPr>
            <p:ph type="sldNum" sz="quarter" idx="12"/>
          </p:nvPr>
        </p:nvSpPr>
        <p:spPr/>
        <p:txBody>
          <a:bodyPr/>
          <a:lstStyle/>
          <a:p>
            <a:fld id="{CD122476-B07D-47C0-A465-EC08EDD91FC9}" type="slidenum">
              <a:rPr kumimoji="1" lang="ja-JP" altLang="en-US" smtClean="0"/>
              <a:t>‹#›</a:t>
            </a:fld>
            <a:endParaRPr kumimoji="1" lang="ja-JP" altLang="en-US"/>
          </a:p>
        </p:txBody>
      </p:sp>
    </p:spTree>
    <p:extLst>
      <p:ext uri="{BB962C8B-B14F-4D97-AF65-F5344CB8AC3E}">
        <p14:creationId xmlns:p14="http://schemas.microsoft.com/office/powerpoint/2010/main" val="380479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3F1F2FA-C8E4-43C2-92B1-195E1E7042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5B05A5-A6E5-418F-98F2-F880ACE0A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A55358-4427-434E-9FBC-46CF6B582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67CB2-001D-492C-8D53-1CA54379A4DF}" type="datetimeFigureOut">
              <a:rPr kumimoji="1" lang="ja-JP" altLang="en-US" smtClean="0"/>
              <a:t>2022/2/23</a:t>
            </a:fld>
            <a:endParaRPr kumimoji="1" lang="ja-JP" altLang="en-US"/>
          </a:p>
        </p:txBody>
      </p:sp>
      <p:sp>
        <p:nvSpPr>
          <p:cNvPr id="5" name="フッター プレースホルダー 4">
            <a:extLst>
              <a:ext uri="{FF2B5EF4-FFF2-40B4-BE49-F238E27FC236}">
                <a16:creationId xmlns:a16="http://schemas.microsoft.com/office/drawing/2014/main" id="{BE71CB90-9578-43C9-9266-DC01868B91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22651BC-759C-499B-A590-BD0D3B25F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22476-B07D-47C0-A465-EC08EDD91FC9}" type="slidenum">
              <a:rPr kumimoji="1" lang="ja-JP" altLang="en-US" smtClean="0"/>
              <a:t>‹#›</a:t>
            </a:fld>
            <a:endParaRPr kumimoji="1" lang="ja-JP" altLang="en-US"/>
          </a:p>
        </p:txBody>
      </p:sp>
    </p:spTree>
    <p:extLst>
      <p:ext uri="{BB962C8B-B14F-4D97-AF65-F5344CB8AC3E}">
        <p14:creationId xmlns:p14="http://schemas.microsoft.com/office/powerpoint/2010/main" val="3246032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が含まれている画像&#10;&#10;自動的に生成された説明">
            <a:extLst>
              <a:ext uri="{FF2B5EF4-FFF2-40B4-BE49-F238E27FC236}">
                <a16:creationId xmlns:a16="http://schemas.microsoft.com/office/drawing/2014/main" id="{0A724BDE-60F3-47A3-8230-121A22AB0FB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7953" r="24480"/>
          <a:stretch/>
        </p:blipFill>
        <p:spPr>
          <a:xfrm>
            <a:off x="1350221" y="0"/>
            <a:ext cx="7912892" cy="6788988"/>
          </a:xfrm>
          <a:prstGeom prst="rect">
            <a:avLst/>
          </a:prstGeom>
        </p:spPr>
      </p:pic>
      <p:sp>
        <p:nvSpPr>
          <p:cNvPr id="4" name="テキスト ボックス 3">
            <a:extLst>
              <a:ext uri="{FF2B5EF4-FFF2-40B4-BE49-F238E27FC236}">
                <a16:creationId xmlns:a16="http://schemas.microsoft.com/office/drawing/2014/main" id="{94105810-75CB-4E74-8303-21836E27AB97}"/>
              </a:ext>
            </a:extLst>
          </p:cNvPr>
          <p:cNvSpPr txBox="1"/>
          <p:nvPr/>
        </p:nvSpPr>
        <p:spPr>
          <a:xfrm>
            <a:off x="1453419" y="342465"/>
            <a:ext cx="2045829"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2400" dirty="0">
                <a:solidFill>
                  <a:srgbClr val="FF0000"/>
                </a:solidFill>
              </a:rPr>
              <a:t>「口腔機能</a:t>
            </a:r>
            <a:endParaRPr lang="en-US" altLang="ja-JP" sz="2400" dirty="0">
              <a:solidFill>
                <a:srgbClr val="FF0000"/>
              </a:solidFill>
            </a:endParaRPr>
          </a:p>
          <a:p>
            <a:r>
              <a:rPr lang="ja-JP" altLang="en-US" sz="2400" dirty="0">
                <a:solidFill>
                  <a:srgbClr val="FF0000"/>
                </a:solidFill>
              </a:rPr>
              <a:t>発達不全症」</a:t>
            </a:r>
            <a:endParaRPr lang="en-US" altLang="ja-JP" sz="2400" dirty="0">
              <a:solidFill>
                <a:srgbClr val="FF0000"/>
              </a:solidFill>
            </a:endParaRPr>
          </a:p>
          <a:p>
            <a:r>
              <a:rPr lang="ja-JP" altLang="en-US" sz="2400" dirty="0">
                <a:solidFill>
                  <a:srgbClr val="FF0000"/>
                </a:solidFill>
              </a:rPr>
              <a:t>管理計画書</a:t>
            </a:r>
          </a:p>
        </p:txBody>
      </p:sp>
      <p:cxnSp>
        <p:nvCxnSpPr>
          <p:cNvPr id="6" name="直線コネクタ 5">
            <a:extLst>
              <a:ext uri="{FF2B5EF4-FFF2-40B4-BE49-F238E27FC236}">
                <a16:creationId xmlns:a16="http://schemas.microsoft.com/office/drawing/2014/main" id="{E1F08CB3-4EB3-4578-B29D-DD5FAE0BE1D2}"/>
              </a:ext>
            </a:extLst>
          </p:cNvPr>
          <p:cNvCxnSpPr>
            <a:cxnSpLocks/>
          </p:cNvCxnSpPr>
          <p:nvPr/>
        </p:nvCxnSpPr>
        <p:spPr>
          <a:xfrm flipV="1">
            <a:off x="3301784" y="2876440"/>
            <a:ext cx="5917224" cy="212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26FE490B-1CF1-4AA3-B88F-908FD2E35CE6}"/>
              </a:ext>
            </a:extLst>
          </p:cNvPr>
          <p:cNvCxnSpPr>
            <a:cxnSpLocks/>
          </p:cNvCxnSpPr>
          <p:nvPr/>
        </p:nvCxnSpPr>
        <p:spPr>
          <a:xfrm>
            <a:off x="3284823" y="4049818"/>
            <a:ext cx="5918751" cy="62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D46013A-2F02-4A36-B1F2-406252B8C765}"/>
              </a:ext>
            </a:extLst>
          </p:cNvPr>
          <p:cNvCxnSpPr>
            <a:cxnSpLocks/>
          </p:cNvCxnSpPr>
          <p:nvPr/>
        </p:nvCxnSpPr>
        <p:spPr>
          <a:xfrm flipH="1" flipV="1">
            <a:off x="3273684" y="2915731"/>
            <a:ext cx="11139" cy="11340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E088E4FF-1960-4302-B1F8-68B322A68001}"/>
              </a:ext>
            </a:extLst>
          </p:cNvPr>
          <p:cNvCxnSpPr>
            <a:cxnSpLocks/>
          </p:cNvCxnSpPr>
          <p:nvPr/>
        </p:nvCxnSpPr>
        <p:spPr>
          <a:xfrm>
            <a:off x="3284821" y="414094"/>
            <a:ext cx="5962290" cy="605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03967E2-4607-4E78-9D14-0BCC3744055B}"/>
              </a:ext>
            </a:extLst>
          </p:cNvPr>
          <p:cNvCxnSpPr>
            <a:cxnSpLocks/>
          </p:cNvCxnSpPr>
          <p:nvPr/>
        </p:nvCxnSpPr>
        <p:spPr>
          <a:xfrm flipH="1">
            <a:off x="9229380" y="431324"/>
            <a:ext cx="32517" cy="251891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DB35438-B89C-43BB-8166-A1A863CC4FC2}"/>
              </a:ext>
            </a:extLst>
          </p:cNvPr>
          <p:cNvCxnSpPr>
            <a:cxnSpLocks/>
          </p:cNvCxnSpPr>
          <p:nvPr/>
        </p:nvCxnSpPr>
        <p:spPr>
          <a:xfrm>
            <a:off x="3286347" y="433896"/>
            <a:ext cx="0" cy="251633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AB7BAA6-65DC-4A71-9DC5-5C610346BB1F}"/>
              </a:ext>
            </a:extLst>
          </p:cNvPr>
          <p:cNvCxnSpPr>
            <a:cxnSpLocks/>
          </p:cNvCxnSpPr>
          <p:nvPr/>
        </p:nvCxnSpPr>
        <p:spPr>
          <a:xfrm>
            <a:off x="9231441" y="2950234"/>
            <a:ext cx="0" cy="111284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212A9F9-900D-4722-A82B-533CE2536326}"/>
              </a:ext>
            </a:extLst>
          </p:cNvPr>
          <p:cNvCxnSpPr>
            <a:cxnSpLocks/>
          </p:cNvCxnSpPr>
          <p:nvPr/>
        </p:nvCxnSpPr>
        <p:spPr>
          <a:xfrm flipH="1">
            <a:off x="3273684" y="4567359"/>
            <a:ext cx="22279" cy="136614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908A50D5-6625-447C-B8F8-3EF832844584}"/>
              </a:ext>
            </a:extLst>
          </p:cNvPr>
          <p:cNvCxnSpPr>
            <a:cxnSpLocks/>
          </p:cNvCxnSpPr>
          <p:nvPr/>
        </p:nvCxnSpPr>
        <p:spPr>
          <a:xfrm>
            <a:off x="3273684" y="5933507"/>
            <a:ext cx="597342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F65FDC7-F440-4B93-A258-D744A9A82D0C}"/>
              </a:ext>
            </a:extLst>
          </p:cNvPr>
          <p:cNvCxnSpPr>
            <a:cxnSpLocks/>
          </p:cNvCxnSpPr>
          <p:nvPr/>
        </p:nvCxnSpPr>
        <p:spPr>
          <a:xfrm>
            <a:off x="9231441" y="4567359"/>
            <a:ext cx="0" cy="14351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右中かっこ 31">
            <a:extLst>
              <a:ext uri="{FF2B5EF4-FFF2-40B4-BE49-F238E27FC236}">
                <a16:creationId xmlns:a16="http://schemas.microsoft.com/office/drawing/2014/main" id="{C9C75164-D919-4A52-90C5-FEE8B88C954F}"/>
              </a:ext>
            </a:extLst>
          </p:cNvPr>
          <p:cNvSpPr/>
          <p:nvPr/>
        </p:nvSpPr>
        <p:spPr>
          <a:xfrm>
            <a:off x="9264332" y="497765"/>
            <a:ext cx="250203" cy="2386029"/>
          </a:xfrm>
          <a:prstGeom prst="rightBrace">
            <a:avLst>
              <a:gd name="adj1" fmla="val 8333"/>
              <a:gd name="adj2" fmla="val 4697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33" name="テキスト ボックス 32">
            <a:extLst>
              <a:ext uri="{FF2B5EF4-FFF2-40B4-BE49-F238E27FC236}">
                <a16:creationId xmlns:a16="http://schemas.microsoft.com/office/drawing/2014/main" id="{585A5B42-F410-4163-83BC-1664644F9727}"/>
              </a:ext>
            </a:extLst>
          </p:cNvPr>
          <p:cNvSpPr txBox="1"/>
          <p:nvPr/>
        </p:nvSpPr>
        <p:spPr>
          <a:xfrm>
            <a:off x="9451601" y="1634333"/>
            <a:ext cx="1710030" cy="784830"/>
          </a:xfrm>
          <a:prstGeom prst="rect">
            <a:avLst/>
          </a:prstGeom>
          <a:noFill/>
        </p:spPr>
        <p:txBody>
          <a:bodyPr wrap="square" rtlCol="0">
            <a:spAutoFit/>
          </a:bodyPr>
          <a:lstStyle/>
          <a:p>
            <a:r>
              <a:rPr lang="ja-JP" altLang="en-US" b="1" dirty="0">
                <a:solidFill>
                  <a:srgbClr val="C00000"/>
                </a:solidFill>
                <a:latin typeface="Meiryo UI" panose="020B0604030504040204" pitchFamily="50" charset="-128"/>
                <a:ea typeface="Meiryo UI" panose="020B0604030504040204" pitchFamily="50" charset="-128"/>
              </a:rPr>
              <a:t>食べる機能</a:t>
            </a:r>
            <a:endParaRPr lang="en-US" altLang="ja-JP" b="1" dirty="0">
              <a:solidFill>
                <a:srgbClr val="C00000"/>
              </a:solidFill>
              <a:latin typeface="Meiryo UI" panose="020B0604030504040204" pitchFamily="50" charset="-128"/>
              <a:ea typeface="Meiryo UI" panose="020B0604030504040204" pitchFamily="50" charset="-128"/>
            </a:endParaRPr>
          </a:p>
          <a:p>
            <a:endParaRPr lang="en-US" altLang="ja-JP" sz="1350" dirty="0"/>
          </a:p>
          <a:p>
            <a:r>
              <a:rPr lang="ja-JP" altLang="en-US" sz="1350" b="1" dirty="0">
                <a:solidFill>
                  <a:schemeClr val="bg1"/>
                </a:solidFill>
                <a:latin typeface="Meiryo UI" panose="020B0604030504040204" pitchFamily="50" charset="-128"/>
                <a:ea typeface="Meiryo UI" panose="020B0604030504040204" pitchFamily="50" charset="-128"/>
              </a:rPr>
              <a:t>咀嚼・嚥</a:t>
            </a:r>
            <a:r>
              <a:rPr lang="ja-JP" altLang="en-US" sz="1350" b="1" dirty="0">
                <a:solidFill>
                  <a:schemeClr val="bg2"/>
                </a:solidFill>
                <a:latin typeface="Meiryo UI" panose="020B0604030504040204" pitchFamily="50" charset="-128"/>
                <a:ea typeface="Meiryo UI" panose="020B0604030504040204" pitchFamily="50" charset="-128"/>
              </a:rPr>
              <a:t>下</a:t>
            </a:r>
          </a:p>
        </p:txBody>
      </p:sp>
      <p:sp>
        <p:nvSpPr>
          <p:cNvPr id="37" name="右中かっこ 36">
            <a:extLst>
              <a:ext uri="{FF2B5EF4-FFF2-40B4-BE49-F238E27FC236}">
                <a16:creationId xmlns:a16="http://schemas.microsoft.com/office/drawing/2014/main" id="{475207B6-EF66-4687-8F74-55904ED724C1}"/>
              </a:ext>
            </a:extLst>
          </p:cNvPr>
          <p:cNvSpPr/>
          <p:nvPr/>
        </p:nvSpPr>
        <p:spPr>
          <a:xfrm>
            <a:off x="9305509" y="3083828"/>
            <a:ext cx="220210" cy="821910"/>
          </a:xfrm>
          <a:prstGeom prst="rightBrace">
            <a:avLst>
              <a:gd name="adj1" fmla="val 0"/>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38" name="テキスト ボックス 37">
            <a:extLst>
              <a:ext uri="{FF2B5EF4-FFF2-40B4-BE49-F238E27FC236}">
                <a16:creationId xmlns:a16="http://schemas.microsoft.com/office/drawing/2014/main" id="{938DE21C-35CB-4340-8F33-7AA900B54FC1}"/>
              </a:ext>
            </a:extLst>
          </p:cNvPr>
          <p:cNvSpPr txBox="1"/>
          <p:nvPr/>
        </p:nvSpPr>
        <p:spPr>
          <a:xfrm>
            <a:off x="9451601" y="3040485"/>
            <a:ext cx="1406180" cy="854080"/>
          </a:xfrm>
          <a:prstGeom prst="rect">
            <a:avLst/>
          </a:prstGeom>
          <a:noFill/>
        </p:spPr>
        <p:txBody>
          <a:bodyPr wrap="square" rtlCol="0">
            <a:spAutoFit/>
          </a:bodyPr>
          <a:lstStyle/>
          <a:p>
            <a:r>
              <a:rPr lang="ja-JP" altLang="en-US" b="1" dirty="0">
                <a:solidFill>
                  <a:schemeClr val="accent1">
                    <a:lumMod val="75000"/>
                  </a:schemeClr>
                </a:solidFill>
                <a:latin typeface="Meiryo UI" panose="020B0604030504040204" pitchFamily="50" charset="-128"/>
                <a:ea typeface="Meiryo UI" panose="020B0604030504040204" pitchFamily="50" charset="-128"/>
              </a:rPr>
              <a:t>話す機能</a:t>
            </a:r>
            <a:endParaRPr lang="en-US" altLang="ja-JP" b="1" dirty="0">
              <a:solidFill>
                <a:schemeClr val="accent1">
                  <a:lumMod val="75000"/>
                </a:schemeClr>
              </a:solidFill>
              <a:latin typeface="Meiryo UI" panose="020B0604030504040204" pitchFamily="50" charset="-128"/>
              <a:ea typeface="Meiryo UI" panose="020B0604030504040204" pitchFamily="50" charset="-128"/>
            </a:endParaRPr>
          </a:p>
          <a:p>
            <a:endParaRPr lang="en-US" altLang="ja-JP" b="1" dirty="0">
              <a:solidFill>
                <a:schemeClr val="accent1">
                  <a:lumMod val="75000"/>
                </a:schemeClr>
              </a:solidFill>
              <a:latin typeface="Meiryo UI" panose="020B0604030504040204" pitchFamily="50" charset="-128"/>
              <a:ea typeface="Meiryo UI" panose="020B0604030504040204" pitchFamily="50" charset="-128"/>
            </a:endParaRPr>
          </a:p>
          <a:p>
            <a:r>
              <a:rPr lang="ja-JP" altLang="en-US" sz="1350" b="1" dirty="0">
                <a:solidFill>
                  <a:schemeClr val="bg1"/>
                </a:solidFill>
                <a:latin typeface="Meiryo UI" panose="020B0604030504040204" pitchFamily="50" charset="-128"/>
                <a:ea typeface="Meiryo UI" panose="020B0604030504040204" pitchFamily="50" charset="-128"/>
              </a:rPr>
              <a:t>発音・構音</a:t>
            </a:r>
          </a:p>
        </p:txBody>
      </p:sp>
      <p:sp>
        <p:nvSpPr>
          <p:cNvPr id="39" name="右中かっこ 38">
            <a:extLst>
              <a:ext uri="{FF2B5EF4-FFF2-40B4-BE49-F238E27FC236}">
                <a16:creationId xmlns:a16="http://schemas.microsoft.com/office/drawing/2014/main" id="{16BD3FC3-A298-410A-897F-245FF3ADF4E7}"/>
              </a:ext>
            </a:extLst>
          </p:cNvPr>
          <p:cNvSpPr/>
          <p:nvPr/>
        </p:nvSpPr>
        <p:spPr>
          <a:xfrm>
            <a:off x="9203571" y="4661148"/>
            <a:ext cx="371720" cy="1239315"/>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40" name="テキスト ボックス 39">
            <a:extLst>
              <a:ext uri="{FF2B5EF4-FFF2-40B4-BE49-F238E27FC236}">
                <a16:creationId xmlns:a16="http://schemas.microsoft.com/office/drawing/2014/main" id="{59316003-F7B7-4F49-B4C8-FF0DD1760CAE}"/>
              </a:ext>
            </a:extLst>
          </p:cNvPr>
          <p:cNvSpPr txBox="1"/>
          <p:nvPr/>
        </p:nvSpPr>
        <p:spPr>
          <a:xfrm>
            <a:off x="9312039" y="4817839"/>
            <a:ext cx="1339081" cy="854080"/>
          </a:xfrm>
          <a:prstGeom prst="rect">
            <a:avLst/>
          </a:prstGeom>
          <a:noFill/>
        </p:spPr>
        <p:txBody>
          <a:bodyPr wrap="square" rtlCol="0">
            <a:spAutoFit/>
          </a:bodyPr>
          <a:lstStyle/>
          <a:p>
            <a:r>
              <a:rPr lang="ja-JP" altLang="en-US" b="1" dirty="0">
                <a:solidFill>
                  <a:srgbClr val="339933"/>
                </a:solidFill>
                <a:latin typeface="Meiryo UI" panose="020B0604030504040204" pitchFamily="50" charset="-128"/>
                <a:ea typeface="Meiryo UI" panose="020B0604030504040204" pitchFamily="50" charset="-128"/>
              </a:rPr>
              <a:t>呼吸機能</a:t>
            </a:r>
            <a:endParaRPr lang="en-US" altLang="ja-JP" b="1" dirty="0">
              <a:solidFill>
                <a:srgbClr val="339933"/>
              </a:solidFill>
              <a:latin typeface="Meiryo UI" panose="020B0604030504040204" pitchFamily="50" charset="-128"/>
              <a:ea typeface="Meiryo UI" panose="020B0604030504040204" pitchFamily="50" charset="-128"/>
            </a:endParaRPr>
          </a:p>
          <a:p>
            <a:endParaRPr lang="en-US" altLang="ja-JP" b="1" dirty="0">
              <a:solidFill>
                <a:srgbClr val="339933"/>
              </a:solidFill>
              <a:latin typeface="Meiryo UI" panose="020B0604030504040204" pitchFamily="50" charset="-128"/>
              <a:ea typeface="Meiryo UI" panose="020B0604030504040204" pitchFamily="50" charset="-128"/>
            </a:endParaRPr>
          </a:p>
          <a:p>
            <a:r>
              <a:rPr lang="ja-JP" altLang="en-US" sz="1350" b="1" dirty="0">
                <a:solidFill>
                  <a:schemeClr val="bg1"/>
                </a:solidFill>
                <a:latin typeface="Meiryo UI" panose="020B0604030504040204" pitchFamily="50" charset="-128"/>
                <a:ea typeface="Meiryo UI" panose="020B0604030504040204" pitchFamily="50" charset="-128"/>
              </a:rPr>
              <a:t>口呼吸・</a:t>
            </a:r>
            <a:r>
              <a:rPr lang="en-US" altLang="ja-JP" sz="1350" b="1" dirty="0">
                <a:solidFill>
                  <a:schemeClr val="bg1"/>
                </a:solidFill>
                <a:latin typeface="Meiryo UI" panose="020B0604030504040204" pitchFamily="50" charset="-128"/>
                <a:ea typeface="Meiryo UI" panose="020B0604030504040204" pitchFamily="50" charset="-128"/>
              </a:rPr>
              <a:t>UARS</a:t>
            </a:r>
            <a:endParaRPr lang="ja-JP" altLang="en-US" sz="1350" b="1" dirty="0">
              <a:solidFill>
                <a:schemeClr val="bg1"/>
              </a:solidFill>
              <a:latin typeface="Meiryo UI" panose="020B0604030504040204" pitchFamily="50" charset="-128"/>
              <a:ea typeface="Meiryo UI" panose="020B0604030504040204" pitchFamily="50" charset="-128"/>
            </a:endParaRPr>
          </a:p>
        </p:txBody>
      </p:sp>
      <p:sp>
        <p:nvSpPr>
          <p:cNvPr id="41" name="矢印: 下 40">
            <a:extLst>
              <a:ext uri="{FF2B5EF4-FFF2-40B4-BE49-F238E27FC236}">
                <a16:creationId xmlns:a16="http://schemas.microsoft.com/office/drawing/2014/main" id="{2995B159-394C-43B2-8A05-545E3E89182C}"/>
              </a:ext>
            </a:extLst>
          </p:cNvPr>
          <p:cNvSpPr/>
          <p:nvPr/>
        </p:nvSpPr>
        <p:spPr>
          <a:xfrm>
            <a:off x="1852340" y="1747162"/>
            <a:ext cx="327170" cy="371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テキスト ボックス 41">
            <a:extLst>
              <a:ext uri="{FF2B5EF4-FFF2-40B4-BE49-F238E27FC236}">
                <a16:creationId xmlns:a16="http://schemas.microsoft.com/office/drawing/2014/main" id="{852DA3CB-1418-42DE-9AF1-B0572E9CFD69}"/>
              </a:ext>
            </a:extLst>
          </p:cNvPr>
          <p:cNvSpPr txBox="1"/>
          <p:nvPr/>
        </p:nvSpPr>
        <p:spPr>
          <a:xfrm>
            <a:off x="1440851" y="2274073"/>
            <a:ext cx="1727077" cy="62324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sz="2100" dirty="0">
                <a:solidFill>
                  <a:srgbClr val="FFFF00"/>
                </a:solidFill>
              </a:rPr>
              <a:t>食べる機能</a:t>
            </a:r>
            <a:r>
              <a:rPr lang="ja-JP" altLang="en-US" sz="1350" dirty="0"/>
              <a:t>に重点を置いている</a:t>
            </a:r>
          </a:p>
        </p:txBody>
      </p:sp>
      <p:cxnSp>
        <p:nvCxnSpPr>
          <p:cNvPr id="45" name="直線コネクタ 44">
            <a:extLst>
              <a:ext uri="{FF2B5EF4-FFF2-40B4-BE49-F238E27FC236}">
                <a16:creationId xmlns:a16="http://schemas.microsoft.com/office/drawing/2014/main" id="{0D6ADCA6-F1E9-410D-9583-A822585A4EB3}"/>
              </a:ext>
            </a:extLst>
          </p:cNvPr>
          <p:cNvCxnSpPr>
            <a:cxnSpLocks/>
          </p:cNvCxnSpPr>
          <p:nvPr/>
        </p:nvCxnSpPr>
        <p:spPr>
          <a:xfrm>
            <a:off x="3295963" y="4567359"/>
            <a:ext cx="594341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E410FCC5-B4B2-45BC-B3B7-432F25973C64}"/>
              </a:ext>
            </a:extLst>
          </p:cNvPr>
          <p:cNvSpPr txBox="1"/>
          <p:nvPr/>
        </p:nvSpPr>
        <p:spPr>
          <a:xfrm flipH="1">
            <a:off x="6828788" y="720849"/>
            <a:ext cx="2434934"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ja-JP" altLang="en-US" sz="3200" dirty="0">
                <a:latin typeface="HGP創英角ｺﾞｼｯｸUB" panose="020B0900000000000000" pitchFamily="50" charset="-128"/>
                <a:ea typeface="HGP創英角ｺﾞｼｯｸUB" panose="020B0900000000000000" pitchFamily="50" charset="-128"/>
              </a:rPr>
              <a:t>この中から</a:t>
            </a:r>
            <a:endParaRPr lang="en-US" altLang="ja-JP" sz="3200" dirty="0">
              <a:latin typeface="HGP創英角ｺﾞｼｯｸUB" panose="020B0900000000000000" pitchFamily="50" charset="-128"/>
              <a:ea typeface="HGP創英角ｺﾞｼｯｸUB" panose="020B0900000000000000" pitchFamily="50" charset="-128"/>
            </a:endParaRPr>
          </a:p>
          <a:p>
            <a:r>
              <a:rPr lang="en-US" altLang="ja-JP" sz="3200" dirty="0">
                <a:latin typeface="HGP創英角ｺﾞｼｯｸUB" panose="020B0900000000000000" pitchFamily="50" charset="-128"/>
                <a:ea typeface="HGP創英角ｺﾞｼｯｸUB" panose="020B0900000000000000" pitchFamily="50" charset="-128"/>
              </a:rPr>
              <a:t>1</a:t>
            </a:r>
            <a:r>
              <a:rPr lang="ja-JP" altLang="en-US" sz="3200" dirty="0">
                <a:latin typeface="HGP創英角ｺﾞｼｯｸUB" panose="020B0900000000000000" pitchFamily="50" charset="-128"/>
                <a:ea typeface="HGP創英角ｺﾞｼｯｸUB" panose="020B0900000000000000" pitchFamily="50" charset="-128"/>
              </a:rPr>
              <a:t>項目以上</a:t>
            </a:r>
          </a:p>
        </p:txBody>
      </p:sp>
      <p:sp>
        <p:nvSpPr>
          <p:cNvPr id="14" name="右中かっこ 13">
            <a:extLst>
              <a:ext uri="{FF2B5EF4-FFF2-40B4-BE49-F238E27FC236}">
                <a16:creationId xmlns:a16="http://schemas.microsoft.com/office/drawing/2014/main" id="{6FF67B22-342E-4CCD-A6FE-B74167DE457B}"/>
              </a:ext>
            </a:extLst>
          </p:cNvPr>
          <p:cNvSpPr/>
          <p:nvPr/>
        </p:nvSpPr>
        <p:spPr>
          <a:xfrm>
            <a:off x="6251415" y="453196"/>
            <a:ext cx="307515" cy="1612529"/>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6" name="右中かっこ 15">
            <a:extLst>
              <a:ext uri="{FF2B5EF4-FFF2-40B4-BE49-F238E27FC236}">
                <a16:creationId xmlns:a16="http://schemas.microsoft.com/office/drawing/2014/main" id="{27D5194A-2EFA-462F-940C-C76E10A5518B}"/>
              </a:ext>
            </a:extLst>
          </p:cNvPr>
          <p:cNvSpPr/>
          <p:nvPr/>
        </p:nvSpPr>
        <p:spPr>
          <a:xfrm>
            <a:off x="9479678" y="414095"/>
            <a:ext cx="585754" cy="3635721"/>
          </a:xfrm>
          <a:prstGeom prst="rightBrace">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7" name="テキスト ボックス 16">
            <a:extLst>
              <a:ext uri="{FF2B5EF4-FFF2-40B4-BE49-F238E27FC236}">
                <a16:creationId xmlns:a16="http://schemas.microsoft.com/office/drawing/2014/main" id="{75A8457A-E799-45FB-805E-846363D7A77A}"/>
              </a:ext>
            </a:extLst>
          </p:cNvPr>
          <p:cNvSpPr txBox="1"/>
          <p:nvPr/>
        </p:nvSpPr>
        <p:spPr>
          <a:xfrm>
            <a:off x="10093510" y="431323"/>
            <a:ext cx="561569" cy="3785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こ</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の</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中</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か</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ら</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２</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項</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目</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以</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上</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17">
            <a:extLst>
              <a:ext uri="{FF2B5EF4-FFF2-40B4-BE49-F238E27FC236}">
                <a16:creationId xmlns:a16="http://schemas.microsoft.com/office/drawing/2014/main" id="{C300551C-2C7A-4CEE-B3B9-FB31A0C4D47F}"/>
              </a:ext>
            </a:extLst>
          </p:cNvPr>
          <p:cNvSpPr txBox="1"/>
          <p:nvPr/>
        </p:nvSpPr>
        <p:spPr>
          <a:xfrm>
            <a:off x="2015925" y="5187985"/>
            <a:ext cx="7651736" cy="156966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ja-JP" altLang="en-US" sz="4800" dirty="0">
                <a:latin typeface="HGP創英角ｺﾞｼｯｸUB" panose="020B0900000000000000" pitchFamily="50" charset="-128"/>
                <a:ea typeface="HGP創英角ｺﾞｼｯｸUB" panose="020B0900000000000000" pitchFamily="50" charset="-128"/>
              </a:rPr>
              <a:t>全体で</a:t>
            </a:r>
            <a:r>
              <a:rPr lang="en-US" altLang="ja-JP" sz="4800" dirty="0">
                <a:solidFill>
                  <a:srgbClr val="FFFF00"/>
                </a:solidFill>
                <a:latin typeface="HGP創英角ｺﾞｼｯｸUB" panose="020B0900000000000000" pitchFamily="50" charset="-128"/>
                <a:ea typeface="HGP創英角ｺﾞｼｯｸUB" panose="020B0900000000000000" pitchFamily="50" charset="-128"/>
              </a:rPr>
              <a:t>3</a:t>
            </a:r>
            <a:r>
              <a:rPr lang="ja-JP" altLang="en-US" sz="4800" dirty="0">
                <a:solidFill>
                  <a:srgbClr val="FFFF00"/>
                </a:solidFill>
                <a:latin typeface="HGP創英角ｺﾞｼｯｸUB" panose="020B0900000000000000" pitchFamily="50" charset="-128"/>
                <a:ea typeface="HGP創英角ｺﾞｼｯｸUB" panose="020B0900000000000000" pitchFamily="50" charset="-128"/>
              </a:rPr>
              <a:t>項目以上</a:t>
            </a:r>
            <a:r>
              <a:rPr lang="ja-JP" altLang="en-US" sz="4800" dirty="0">
                <a:latin typeface="HGP創英角ｺﾞｼｯｸUB" panose="020B0900000000000000" pitchFamily="50" charset="-128"/>
                <a:ea typeface="HGP創英角ｺﾞｼｯｸUB" panose="020B0900000000000000" pitchFamily="50" charset="-128"/>
              </a:rPr>
              <a:t>該当すれば、管理料の算定ができる</a:t>
            </a:r>
          </a:p>
        </p:txBody>
      </p:sp>
    </p:spTree>
    <p:extLst>
      <p:ext uri="{BB962C8B-B14F-4D97-AF65-F5344CB8AC3E}">
        <p14:creationId xmlns:p14="http://schemas.microsoft.com/office/powerpoint/2010/main" val="64493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500" fill="hold"/>
                                        <p:tgtEl>
                                          <p:spTgt spid="41"/>
                                        </p:tgtEl>
                                        <p:attrNameLst>
                                          <p:attrName>ppt_x</p:attrName>
                                        </p:attrNameLst>
                                      </p:cBhvr>
                                      <p:tavLst>
                                        <p:tav tm="0">
                                          <p:val>
                                            <p:strVal val="#ppt_x"/>
                                          </p:val>
                                        </p:tav>
                                        <p:tav tm="100000">
                                          <p:val>
                                            <p:strVal val="#ppt_x"/>
                                          </p:val>
                                        </p:tav>
                                      </p:tavLst>
                                    </p:anim>
                                    <p:anim calcmode="lin" valueType="num">
                                      <p:cBhvr additive="base">
                                        <p:cTn id="8" dur="1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80">
                                          <p:stCondLst>
                                            <p:cond delay="0"/>
                                          </p:stCondLst>
                                        </p:cTn>
                                        <p:tgtEl>
                                          <p:spTgt spid="42"/>
                                        </p:tgtEl>
                                      </p:cBhvr>
                                    </p:animEffect>
                                    <p:anim calcmode="lin" valueType="num">
                                      <p:cBhvr>
                                        <p:cTn id="1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9" dur="26">
                                          <p:stCondLst>
                                            <p:cond delay="650"/>
                                          </p:stCondLst>
                                        </p:cTn>
                                        <p:tgtEl>
                                          <p:spTgt spid="42"/>
                                        </p:tgtEl>
                                      </p:cBhvr>
                                      <p:to x="100000" y="60000"/>
                                    </p:animScale>
                                    <p:animScale>
                                      <p:cBhvr>
                                        <p:cTn id="20" dur="166" decel="50000">
                                          <p:stCondLst>
                                            <p:cond delay="676"/>
                                          </p:stCondLst>
                                        </p:cTn>
                                        <p:tgtEl>
                                          <p:spTgt spid="42"/>
                                        </p:tgtEl>
                                      </p:cBhvr>
                                      <p:to x="100000" y="100000"/>
                                    </p:animScale>
                                    <p:animScale>
                                      <p:cBhvr>
                                        <p:cTn id="21" dur="26">
                                          <p:stCondLst>
                                            <p:cond delay="1312"/>
                                          </p:stCondLst>
                                        </p:cTn>
                                        <p:tgtEl>
                                          <p:spTgt spid="42"/>
                                        </p:tgtEl>
                                      </p:cBhvr>
                                      <p:to x="100000" y="80000"/>
                                    </p:animScale>
                                    <p:animScale>
                                      <p:cBhvr>
                                        <p:cTn id="22" dur="166" decel="50000">
                                          <p:stCondLst>
                                            <p:cond delay="1338"/>
                                          </p:stCondLst>
                                        </p:cTn>
                                        <p:tgtEl>
                                          <p:spTgt spid="42"/>
                                        </p:tgtEl>
                                      </p:cBhvr>
                                      <p:to x="100000" y="100000"/>
                                    </p:animScale>
                                    <p:animScale>
                                      <p:cBhvr>
                                        <p:cTn id="23" dur="26">
                                          <p:stCondLst>
                                            <p:cond delay="1642"/>
                                          </p:stCondLst>
                                        </p:cTn>
                                        <p:tgtEl>
                                          <p:spTgt spid="42"/>
                                        </p:tgtEl>
                                      </p:cBhvr>
                                      <p:to x="100000" y="90000"/>
                                    </p:animScale>
                                    <p:animScale>
                                      <p:cBhvr>
                                        <p:cTn id="24" dur="166" decel="50000">
                                          <p:stCondLst>
                                            <p:cond delay="1668"/>
                                          </p:stCondLst>
                                        </p:cTn>
                                        <p:tgtEl>
                                          <p:spTgt spid="42"/>
                                        </p:tgtEl>
                                      </p:cBhvr>
                                      <p:to x="100000" y="100000"/>
                                    </p:animScale>
                                    <p:animScale>
                                      <p:cBhvr>
                                        <p:cTn id="25" dur="26">
                                          <p:stCondLst>
                                            <p:cond delay="1808"/>
                                          </p:stCondLst>
                                        </p:cTn>
                                        <p:tgtEl>
                                          <p:spTgt spid="42"/>
                                        </p:tgtEl>
                                      </p:cBhvr>
                                      <p:to x="100000" y="95000"/>
                                    </p:animScale>
                                    <p:animScale>
                                      <p:cBhvr>
                                        <p:cTn id="26" dur="166" decel="50000">
                                          <p:stCondLst>
                                            <p:cond delay="1834"/>
                                          </p:stCondLst>
                                        </p:cTn>
                                        <p:tgtEl>
                                          <p:spTgt spid="4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750" fill="hold"/>
                                        <p:tgtEl>
                                          <p:spTgt spid="14"/>
                                        </p:tgtEl>
                                        <p:attrNameLst>
                                          <p:attrName>ppt_x</p:attrName>
                                        </p:attrNameLst>
                                      </p:cBhvr>
                                      <p:tavLst>
                                        <p:tav tm="0">
                                          <p:val>
                                            <p:strVal val="1+#ppt_w/2"/>
                                          </p:val>
                                        </p:tav>
                                        <p:tav tm="100000">
                                          <p:val>
                                            <p:strVal val="#ppt_x"/>
                                          </p:val>
                                        </p:tav>
                                      </p:tavLst>
                                    </p:anim>
                                    <p:anim calcmode="lin" valueType="num">
                                      <p:cBhvr additive="base">
                                        <p:cTn id="32" dur="175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750" fill="hold"/>
                                        <p:tgtEl>
                                          <p:spTgt spid="12"/>
                                        </p:tgtEl>
                                        <p:attrNameLst>
                                          <p:attrName>ppt_x</p:attrName>
                                        </p:attrNameLst>
                                      </p:cBhvr>
                                      <p:tavLst>
                                        <p:tav tm="0">
                                          <p:val>
                                            <p:strVal val="1+#ppt_w/2"/>
                                          </p:val>
                                        </p:tav>
                                        <p:tav tm="100000">
                                          <p:val>
                                            <p:strVal val="#ppt_x"/>
                                          </p:val>
                                        </p:tav>
                                      </p:tavLst>
                                    </p:anim>
                                    <p:anim calcmode="lin" valueType="num">
                                      <p:cBhvr additive="base">
                                        <p:cTn id="36" dur="17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750" fill="hold"/>
                                        <p:tgtEl>
                                          <p:spTgt spid="16"/>
                                        </p:tgtEl>
                                        <p:attrNameLst>
                                          <p:attrName>ppt_x</p:attrName>
                                        </p:attrNameLst>
                                      </p:cBhvr>
                                      <p:tavLst>
                                        <p:tav tm="0">
                                          <p:val>
                                            <p:strVal val="#ppt_x"/>
                                          </p:val>
                                        </p:tav>
                                        <p:tav tm="100000">
                                          <p:val>
                                            <p:strVal val="#ppt_x"/>
                                          </p:val>
                                        </p:tav>
                                      </p:tavLst>
                                    </p:anim>
                                    <p:anim calcmode="lin" valueType="num">
                                      <p:cBhvr additive="base">
                                        <p:cTn id="42" dur="175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1750" fill="hold"/>
                                        <p:tgtEl>
                                          <p:spTgt spid="17"/>
                                        </p:tgtEl>
                                        <p:attrNameLst>
                                          <p:attrName>ppt_x</p:attrName>
                                        </p:attrNameLst>
                                      </p:cBhvr>
                                      <p:tavLst>
                                        <p:tav tm="0">
                                          <p:val>
                                            <p:strVal val="#ppt_x"/>
                                          </p:val>
                                        </p:tav>
                                        <p:tav tm="100000">
                                          <p:val>
                                            <p:strVal val="#ppt_x"/>
                                          </p:val>
                                        </p:tav>
                                      </p:tavLst>
                                    </p:anim>
                                    <p:anim calcmode="lin" valueType="num">
                                      <p:cBhvr additive="base">
                                        <p:cTn id="46" dur="17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80">
                                          <p:stCondLst>
                                            <p:cond delay="0"/>
                                          </p:stCondLst>
                                        </p:cTn>
                                        <p:tgtEl>
                                          <p:spTgt spid="18"/>
                                        </p:tgtEl>
                                      </p:cBhvr>
                                    </p:animEffect>
                                    <p:anim calcmode="lin" valueType="num">
                                      <p:cBhvr>
                                        <p:cTn id="5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7" dur="26">
                                          <p:stCondLst>
                                            <p:cond delay="650"/>
                                          </p:stCondLst>
                                        </p:cTn>
                                        <p:tgtEl>
                                          <p:spTgt spid="18"/>
                                        </p:tgtEl>
                                      </p:cBhvr>
                                      <p:to x="100000" y="60000"/>
                                    </p:animScale>
                                    <p:animScale>
                                      <p:cBhvr>
                                        <p:cTn id="58" dur="166" decel="50000">
                                          <p:stCondLst>
                                            <p:cond delay="676"/>
                                          </p:stCondLst>
                                        </p:cTn>
                                        <p:tgtEl>
                                          <p:spTgt spid="18"/>
                                        </p:tgtEl>
                                      </p:cBhvr>
                                      <p:to x="100000" y="100000"/>
                                    </p:animScale>
                                    <p:animScale>
                                      <p:cBhvr>
                                        <p:cTn id="59" dur="26">
                                          <p:stCondLst>
                                            <p:cond delay="1312"/>
                                          </p:stCondLst>
                                        </p:cTn>
                                        <p:tgtEl>
                                          <p:spTgt spid="18"/>
                                        </p:tgtEl>
                                      </p:cBhvr>
                                      <p:to x="100000" y="80000"/>
                                    </p:animScale>
                                    <p:animScale>
                                      <p:cBhvr>
                                        <p:cTn id="60" dur="166" decel="50000">
                                          <p:stCondLst>
                                            <p:cond delay="1338"/>
                                          </p:stCondLst>
                                        </p:cTn>
                                        <p:tgtEl>
                                          <p:spTgt spid="18"/>
                                        </p:tgtEl>
                                      </p:cBhvr>
                                      <p:to x="100000" y="100000"/>
                                    </p:animScale>
                                    <p:animScale>
                                      <p:cBhvr>
                                        <p:cTn id="61" dur="26">
                                          <p:stCondLst>
                                            <p:cond delay="1642"/>
                                          </p:stCondLst>
                                        </p:cTn>
                                        <p:tgtEl>
                                          <p:spTgt spid="18"/>
                                        </p:tgtEl>
                                      </p:cBhvr>
                                      <p:to x="100000" y="90000"/>
                                    </p:animScale>
                                    <p:animScale>
                                      <p:cBhvr>
                                        <p:cTn id="62" dur="166" decel="50000">
                                          <p:stCondLst>
                                            <p:cond delay="1668"/>
                                          </p:stCondLst>
                                        </p:cTn>
                                        <p:tgtEl>
                                          <p:spTgt spid="18"/>
                                        </p:tgtEl>
                                      </p:cBhvr>
                                      <p:to x="100000" y="100000"/>
                                    </p:animScale>
                                    <p:animScale>
                                      <p:cBhvr>
                                        <p:cTn id="63" dur="26">
                                          <p:stCondLst>
                                            <p:cond delay="1808"/>
                                          </p:stCondLst>
                                        </p:cTn>
                                        <p:tgtEl>
                                          <p:spTgt spid="18"/>
                                        </p:tgtEl>
                                      </p:cBhvr>
                                      <p:to x="100000" y="95000"/>
                                    </p:animScale>
                                    <p:animScale>
                                      <p:cBhvr>
                                        <p:cTn id="64"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12" grpId="0" animBg="1"/>
      <p:bldP spid="14"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が含まれている画像&#10;&#10;自動的に生成された説明">
            <a:extLst>
              <a:ext uri="{FF2B5EF4-FFF2-40B4-BE49-F238E27FC236}">
                <a16:creationId xmlns:a16="http://schemas.microsoft.com/office/drawing/2014/main" id="{FE5D5317-AF7A-44D7-9E32-F780726A9E2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409" t="18434" r="24845" b="46822"/>
          <a:stretch/>
        </p:blipFill>
        <p:spPr>
          <a:xfrm>
            <a:off x="1524000" y="0"/>
            <a:ext cx="9144000" cy="6858000"/>
          </a:xfrm>
          <a:prstGeom prst="rect">
            <a:avLst/>
          </a:prstGeom>
        </p:spPr>
      </p:pic>
      <p:sp>
        <p:nvSpPr>
          <p:cNvPr id="4" name="テキスト ボックス 3">
            <a:extLst>
              <a:ext uri="{FF2B5EF4-FFF2-40B4-BE49-F238E27FC236}">
                <a16:creationId xmlns:a16="http://schemas.microsoft.com/office/drawing/2014/main" id="{997AAA6D-DA62-4A49-B514-B7DCF11533DA}"/>
              </a:ext>
            </a:extLst>
          </p:cNvPr>
          <p:cNvSpPr txBox="1"/>
          <p:nvPr/>
        </p:nvSpPr>
        <p:spPr>
          <a:xfrm>
            <a:off x="6633210" y="1103854"/>
            <a:ext cx="2320290"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ja-JP" altLang="en-US" b="1" dirty="0"/>
              <a:t>萌出時期・萌出順序</a:t>
            </a:r>
          </a:p>
        </p:txBody>
      </p:sp>
      <p:sp>
        <p:nvSpPr>
          <p:cNvPr id="5" name="テキスト ボックス 4">
            <a:extLst>
              <a:ext uri="{FF2B5EF4-FFF2-40B4-BE49-F238E27FC236}">
                <a16:creationId xmlns:a16="http://schemas.microsoft.com/office/drawing/2014/main" id="{CCA41EC7-DDC0-42A2-B09E-CA75825A0DEC}"/>
              </a:ext>
            </a:extLst>
          </p:cNvPr>
          <p:cNvSpPr txBox="1"/>
          <p:nvPr/>
        </p:nvSpPr>
        <p:spPr>
          <a:xfrm>
            <a:off x="7633940" y="1704815"/>
            <a:ext cx="1234590"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ja-JP" altLang="en-US" b="1" dirty="0"/>
              <a:t>不正咬合</a:t>
            </a:r>
          </a:p>
        </p:txBody>
      </p:sp>
      <p:sp>
        <p:nvSpPr>
          <p:cNvPr id="6" name="テキスト ボックス 5">
            <a:extLst>
              <a:ext uri="{FF2B5EF4-FFF2-40B4-BE49-F238E27FC236}">
                <a16:creationId xmlns:a16="http://schemas.microsoft.com/office/drawing/2014/main" id="{5A88C212-0B01-4484-8723-F0D28A164E55}"/>
              </a:ext>
            </a:extLst>
          </p:cNvPr>
          <p:cNvSpPr txBox="1"/>
          <p:nvPr/>
        </p:nvSpPr>
        <p:spPr>
          <a:xfrm>
            <a:off x="5790844" y="3033720"/>
            <a:ext cx="3307437"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ja-JP" altLang="en-US" b="1" dirty="0"/>
              <a:t>咀嚼筋発達不良・前かみの癖</a:t>
            </a:r>
          </a:p>
        </p:txBody>
      </p:sp>
      <p:sp>
        <p:nvSpPr>
          <p:cNvPr id="7" name="テキスト ボックス 6">
            <a:extLst>
              <a:ext uri="{FF2B5EF4-FFF2-40B4-BE49-F238E27FC236}">
                <a16:creationId xmlns:a16="http://schemas.microsoft.com/office/drawing/2014/main" id="{CA86E900-528B-474D-9A95-B91F69217D82}"/>
              </a:ext>
            </a:extLst>
          </p:cNvPr>
          <p:cNvSpPr txBox="1"/>
          <p:nvPr/>
        </p:nvSpPr>
        <p:spPr>
          <a:xfrm>
            <a:off x="6446670" y="3739996"/>
            <a:ext cx="2723823"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ja-JP" altLang="en-US" b="1" dirty="0"/>
              <a:t>舌機能不全・丸呑みの癖</a:t>
            </a:r>
          </a:p>
        </p:txBody>
      </p:sp>
      <p:sp>
        <p:nvSpPr>
          <p:cNvPr id="8" name="テキスト ボックス 7">
            <a:extLst>
              <a:ext uri="{FF2B5EF4-FFF2-40B4-BE49-F238E27FC236}">
                <a16:creationId xmlns:a16="http://schemas.microsoft.com/office/drawing/2014/main" id="{7AEA1585-CF85-49AF-9A0E-581FE53A538E}"/>
              </a:ext>
            </a:extLst>
          </p:cNvPr>
          <p:cNvSpPr txBox="1"/>
          <p:nvPr/>
        </p:nvSpPr>
        <p:spPr>
          <a:xfrm>
            <a:off x="5213949" y="4362626"/>
            <a:ext cx="3956543"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ja-JP" altLang="en-US" b="1" dirty="0"/>
              <a:t>咀嚼筋発達不良・舌機能不全・姿勢</a:t>
            </a:r>
          </a:p>
        </p:txBody>
      </p:sp>
      <p:sp>
        <p:nvSpPr>
          <p:cNvPr id="9" name="テキスト ボックス 8">
            <a:extLst>
              <a:ext uri="{FF2B5EF4-FFF2-40B4-BE49-F238E27FC236}">
                <a16:creationId xmlns:a16="http://schemas.microsoft.com/office/drawing/2014/main" id="{06D0E6FF-C7FA-4BDF-B0AC-9FD8380C1AB3}"/>
              </a:ext>
            </a:extLst>
          </p:cNvPr>
          <p:cNvSpPr txBox="1"/>
          <p:nvPr/>
        </p:nvSpPr>
        <p:spPr>
          <a:xfrm>
            <a:off x="6473194" y="5671630"/>
            <a:ext cx="2480309"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ja-JP" altLang="en-US" b="1" dirty="0"/>
              <a:t>成人嚥下の獲得不良</a:t>
            </a:r>
          </a:p>
        </p:txBody>
      </p:sp>
      <p:sp>
        <p:nvSpPr>
          <p:cNvPr id="10" name="テキスト ボックス 9">
            <a:extLst>
              <a:ext uri="{FF2B5EF4-FFF2-40B4-BE49-F238E27FC236}">
                <a16:creationId xmlns:a16="http://schemas.microsoft.com/office/drawing/2014/main" id="{4331FADF-4F0D-46F7-B19B-440E514D89B4}"/>
              </a:ext>
            </a:extLst>
          </p:cNvPr>
          <p:cNvSpPr txBox="1"/>
          <p:nvPr/>
        </p:nvSpPr>
        <p:spPr>
          <a:xfrm>
            <a:off x="8868530" y="6264815"/>
            <a:ext cx="1458017"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ja-JP" altLang="en-US" b="1" dirty="0"/>
              <a:t>生活リズム</a:t>
            </a:r>
          </a:p>
        </p:txBody>
      </p:sp>
    </p:spTree>
    <p:extLst>
      <p:ext uri="{BB962C8B-B14F-4D97-AF65-F5344CB8AC3E}">
        <p14:creationId xmlns:p14="http://schemas.microsoft.com/office/powerpoint/2010/main" val="2967603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2000" fill="hold"/>
                                        <p:tgtEl>
                                          <p:spTgt spid="7"/>
                                        </p:tgtEl>
                                        <p:attrNameLst>
                                          <p:attrName>ppt_x</p:attrName>
                                        </p:attrNameLst>
                                      </p:cBhvr>
                                      <p:tavLst>
                                        <p:tav tm="0">
                                          <p:val>
                                            <p:strVal val="1+#ppt_w/2"/>
                                          </p:val>
                                        </p:tav>
                                        <p:tav tm="100000">
                                          <p:val>
                                            <p:strVal val="#ppt_x"/>
                                          </p:val>
                                        </p:tav>
                                      </p:tavLst>
                                    </p:anim>
                                    <p:anim calcmode="lin" valueType="num">
                                      <p:cBhvr additive="base">
                                        <p:cTn id="26"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000" fill="hold"/>
                                        <p:tgtEl>
                                          <p:spTgt spid="8"/>
                                        </p:tgtEl>
                                        <p:attrNameLst>
                                          <p:attrName>ppt_x</p:attrName>
                                        </p:attrNameLst>
                                      </p:cBhvr>
                                      <p:tavLst>
                                        <p:tav tm="0">
                                          <p:val>
                                            <p:strVal val="1+#ppt_w/2"/>
                                          </p:val>
                                        </p:tav>
                                        <p:tav tm="100000">
                                          <p:val>
                                            <p:strVal val="#ppt_x"/>
                                          </p:val>
                                        </p:tav>
                                      </p:tavLst>
                                    </p:anim>
                                    <p:anim calcmode="lin" valueType="num">
                                      <p:cBhvr additive="base">
                                        <p:cTn id="32"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000" fill="hold"/>
                                        <p:tgtEl>
                                          <p:spTgt spid="9"/>
                                        </p:tgtEl>
                                        <p:attrNameLst>
                                          <p:attrName>ppt_x</p:attrName>
                                        </p:attrNameLst>
                                      </p:cBhvr>
                                      <p:tavLst>
                                        <p:tav tm="0">
                                          <p:val>
                                            <p:strVal val="1+#ppt_w/2"/>
                                          </p:val>
                                        </p:tav>
                                        <p:tav tm="100000">
                                          <p:val>
                                            <p:strVal val="#ppt_x"/>
                                          </p:val>
                                        </p:tav>
                                      </p:tavLst>
                                    </p:anim>
                                    <p:anim calcmode="lin" valueType="num">
                                      <p:cBhvr additive="base">
                                        <p:cTn id="3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2000" fill="hold"/>
                                        <p:tgtEl>
                                          <p:spTgt spid="10"/>
                                        </p:tgtEl>
                                        <p:attrNameLst>
                                          <p:attrName>ppt_x</p:attrName>
                                        </p:attrNameLst>
                                      </p:cBhvr>
                                      <p:tavLst>
                                        <p:tav tm="0">
                                          <p:val>
                                            <p:strVal val="1+#ppt_w/2"/>
                                          </p:val>
                                        </p:tav>
                                        <p:tav tm="100000">
                                          <p:val>
                                            <p:strVal val="#ppt_x"/>
                                          </p:val>
                                        </p:tav>
                                      </p:tavLst>
                                    </p:anim>
                                    <p:anim calcmode="lin" valueType="num">
                                      <p:cBhvr additive="base">
                                        <p:cTn id="4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8AF4838-D474-4122-BE41-21E7FA013000}"/>
              </a:ext>
            </a:extLst>
          </p:cNvPr>
          <p:cNvSpPr txBox="1"/>
          <p:nvPr/>
        </p:nvSpPr>
        <p:spPr>
          <a:xfrm>
            <a:off x="2132639" y="1596943"/>
            <a:ext cx="5211683" cy="1384995"/>
          </a:xfrm>
          <a:prstGeom prst="rect">
            <a:avLst/>
          </a:prstGeom>
          <a:noFill/>
        </p:spPr>
        <p:txBody>
          <a:bodyPr wrap="none" rtlCol="0">
            <a:spAutoFit/>
          </a:bodyPr>
          <a:lstStyle/>
          <a:p>
            <a:r>
              <a:rPr lang="ja-JP" altLang="en-US" sz="2800" dirty="0">
                <a:solidFill>
                  <a:schemeClr val="bg1"/>
                </a:solidFill>
              </a:rPr>
              <a:t>　</a:t>
            </a:r>
            <a:r>
              <a:rPr lang="ja-JP" altLang="en-US" sz="2800" dirty="0"/>
              <a:t>指導・管理記録は毎回作成。</a:t>
            </a:r>
            <a:endParaRPr lang="en-US" altLang="ja-JP" sz="2800" dirty="0"/>
          </a:p>
          <a:p>
            <a:endParaRPr lang="en-US" altLang="ja-JP" sz="2800" dirty="0"/>
          </a:p>
          <a:p>
            <a:r>
              <a:rPr lang="ja-JP" altLang="en-US" sz="2800" dirty="0"/>
              <a:t>　　文書提供料　 </a:t>
            </a:r>
            <a:r>
              <a:rPr lang="ja-JP" altLang="en-US" sz="2800" dirty="0">
                <a:solidFill>
                  <a:srgbClr val="FF0000"/>
                </a:solidFill>
              </a:rPr>
              <a:t> </a:t>
            </a:r>
            <a:r>
              <a:rPr lang="en-US" altLang="ja-JP" sz="2800" b="1" dirty="0">
                <a:solidFill>
                  <a:srgbClr val="FF0000"/>
                </a:solidFill>
              </a:rPr>
              <a:t>10</a:t>
            </a:r>
            <a:r>
              <a:rPr lang="ja-JP" altLang="en-US" sz="2800" b="1" dirty="0">
                <a:solidFill>
                  <a:srgbClr val="FF0000"/>
                </a:solidFill>
              </a:rPr>
              <a:t>点</a:t>
            </a:r>
            <a:r>
              <a:rPr lang="ja-JP" altLang="en-US" sz="2800" dirty="0">
                <a:solidFill>
                  <a:srgbClr val="FF0000"/>
                </a:solidFill>
              </a:rPr>
              <a:t>＊</a:t>
            </a:r>
            <a:endParaRPr lang="ja-JP" altLang="en-US" sz="2800" b="1" dirty="0">
              <a:solidFill>
                <a:srgbClr val="FF0000"/>
              </a:solidFill>
            </a:endParaRPr>
          </a:p>
        </p:txBody>
      </p:sp>
      <p:sp>
        <p:nvSpPr>
          <p:cNvPr id="3" name="テキスト ボックス 2">
            <a:extLst>
              <a:ext uri="{FF2B5EF4-FFF2-40B4-BE49-F238E27FC236}">
                <a16:creationId xmlns:a16="http://schemas.microsoft.com/office/drawing/2014/main" id="{5539B371-DC88-4175-A3C6-E62D2506FD96}"/>
              </a:ext>
            </a:extLst>
          </p:cNvPr>
          <p:cNvSpPr txBox="1"/>
          <p:nvPr/>
        </p:nvSpPr>
        <p:spPr>
          <a:xfrm>
            <a:off x="2132640" y="3153176"/>
            <a:ext cx="7648283" cy="1384995"/>
          </a:xfrm>
          <a:prstGeom prst="rect">
            <a:avLst/>
          </a:prstGeom>
          <a:noFill/>
        </p:spPr>
        <p:txBody>
          <a:bodyPr wrap="square" rtlCol="0">
            <a:spAutoFit/>
          </a:bodyPr>
          <a:lstStyle/>
          <a:p>
            <a:r>
              <a:rPr lang="ja-JP" altLang="en-US" sz="2800" dirty="0">
                <a:solidFill>
                  <a:srgbClr val="FF0000"/>
                </a:solidFill>
              </a:rPr>
              <a:t>＊　</a:t>
            </a:r>
            <a:r>
              <a:rPr lang="en-US" altLang="ja-JP" sz="2800" dirty="0"/>
              <a:t>3</a:t>
            </a:r>
            <a:r>
              <a:rPr lang="ja-JP" altLang="en-US" sz="2800" dirty="0"/>
              <a:t>か月ごとに、口唇力検査　・舌圧検査</a:t>
            </a:r>
            <a:endParaRPr lang="en-US" altLang="ja-JP" sz="2800" dirty="0"/>
          </a:p>
          <a:p>
            <a:r>
              <a:rPr lang="ja-JP" altLang="en-US" sz="2800" dirty="0"/>
              <a:t>　　算定できる</a:t>
            </a:r>
            <a:endParaRPr lang="en-US" altLang="ja-JP" sz="2800" dirty="0"/>
          </a:p>
          <a:p>
            <a:r>
              <a:rPr lang="ja-JP" altLang="en-US" sz="2800" dirty="0"/>
              <a:t>　　　　　　　　　　</a:t>
            </a:r>
            <a:r>
              <a:rPr lang="en-US" altLang="ja-JP" sz="2800" b="1" dirty="0">
                <a:solidFill>
                  <a:srgbClr val="FF0000"/>
                </a:solidFill>
              </a:rPr>
              <a:t>100</a:t>
            </a:r>
            <a:r>
              <a:rPr lang="ja-JP" altLang="en-US" sz="2800" b="1" dirty="0">
                <a:solidFill>
                  <a:srgbClr val="FF0000"/>
                </a:solidFill>
              </a:rPr>
              <a:t>点　　・　</a:t>
            </a:r>
            <a:r>
              <a:rPr lang="en-US" altLang="ja-JP" sz="2800" b="1" dirty="0">
                <a:solidFill>
                  <a:srgbClr val="FF0000"/>
                </a:solidFill>
              </a:rPr>
              <a:t>140</a:t>
            </a:r>
            <a:r>
              <a:rPr lang="ja-JP" altLang="en-US" sz="2800" b="1" dirty="0">
                <a:solidFill>
                  <a:srgbClr val="FF0000"/>
                </a:solidFill>
              </a:rPr>
              <a:t>点</a:t>
            </a:r>
          </a:p>
        </p:txBody>
      </p:sp>
      <p:sp>
        <p:nvSpPr>
          <p:cNvPr id="4" name="テキスト ボックス 3">
            <a:extLst>
              <a:ext uri="{FF2B5EF4-FFF2-40B4-BE49-F238E27FC236}">
                <a16:creationId xmlns:a16="http://schemas.microsoft.com/office/drawing/2014/main" id="{3718142E-4D50-4535-8623-9B501191C726}"/>
              </a:ext>
            </a:extLst>
          </p:cNvPr>
          <p:cNvSpPr txBox="1"/>
          <p:nvPr/>
        </p:nvSpPr>
        <p:spPr>
          <a:xfrm>
            <a:off x="2132640" y="4708474"/>
            <a:ext cx="6960561" cy="523220"/>
          </a:xfrm>
          <a:prstGeom prst="rect">
            <a:avLst/>
          </a:prstGeom>
          <a:noFill/>
        </p:spPr>
        <p:txBody>
          <a:bodyPr wrap="square" rtlCol="0">
            <a:spAutoFit/>
          </a:bodyPr>
          <a:lstStyle/>
          <a:p>
            <a:r>
              <a:rPr lang="ja-JP" altLang="en-US" sz="2800" dirty="0">
                <a:solidFill>
                  <a:schemeClr val="bg1"/>
                </a:solidFill>
              </a:rPr>
              <a:t>＊</a:t>
            </a:r>
            <a:r>
              <a:rPr lang="ja-JP" altLang="en-US" sz="2800" dirty="0"/>
              <a:t>　写真は必ず撮影する。顔写真でも</a:t>
            </a:r>
            <a:r>
              <a:rPr lang="en-US" altLang="ja-JP" sz="2800" dirty="0"/>
              <a:t>OK</a:t>
            </a:r>
            <a:endParaRPr lang="ja-JP" altLang="en-US" sz="2800" dirty="0"/>
          </a:p>
        </p:txBody>
      </p:sp>
      <p:sp>
        <p:nvSpPr>
          <p:cNvPr id="5" name="テキスト ボックス 4">
            <a:extLst>
              <a:ext uri="{FF2B5EF4-FFF2-40B4-BE49-F238E27FC236}">
                <a16:creationId xmlns:a16="http://schemas.microsoft.com/office/drawing/2014/main" id="{28F2E7B4-C371-4DCD-883E-0B3FF8E1033A}"/>
              </a:ext>
            </a:extLst>
          </p:cNvPr>
          <p:cNvSpPr txBox="1"/>
          <p:nvPr/>
        </p:nvSpPr>
        <p:spPr>
          <a:xfrm>
            <a:off x="2132639" y="5572301"/>
            <a:ext cx="6837128" cy="1231106"/>
          </a:xfrm>
          <a:prstGeom prst="rect">
            <a:avLst/>
          </a:prstGeom>
          <a:noFill/>
        </p:spPr>
        <p:txBody>
          <a:bodyPr wrap="none" rtlCol="0">
            <a:spAutoFit/>
          </a:bodyPr>
          <a:lstStyle/>
          <a:p>
            <a:r>
              <a:rPr lang="ja-JP" altLang="en-US" sz="2800" dirty="0"/>
              <a:t>＊　評価は</a:t>
            </a:r>
            <a:r>
              <a:rPr lang="en-US" altLang="ja-JP" sz="2800" b="1" i="1" dirty="0">
                <a:solidFill>
                  <a:srgbClr val="FF0000"/>
                </a:solidFill>
              </a:rPr>
              <a:t>12</a:t>
            </a:r>
            <a:r>
              <a:rPr lang="ja-JP" altLang="en-US" sz="2800" b="1" i="1" dirty="0">
                <a:solidFill>
                  <a:srgbClr val="FF0000"/>
                </a:solidFill>
              </a:rPr>
              <a:t>か月後</a:t>
            </a:r>
            <a:r>
              <a:rPr lang="ja-JP" altLang="en-US" sz="2800" dirty="0">
                <a:solidFill>
                  <a:srgbClr val="FF0000"/>
                </a:solidFill>
              </a:rPr>
              <a:t>　　　　</a:t>
            </a:r>
            <a:r>
              <a:rPr lang="ja-JP" altLang="en-US" sz="2800" dirty="0"/>
              <a:t>以前は</a:t>
            </a:r>
            <a:r>
              <a:rPr lang="en-US" altLang="ja-JP" sz="2800" dirty="0"/>
              <a:t>6</a:t>
            </a:r>
            <a:r>
              <a:rPr lang="ja-JP" altLang="en-US" sz="2800" dirty="0"/>
              <a:t>か月</a:t>
            </a:r>
            <a:endParaRPr lang="en-US" altLang="ja-JP" sz="2800" dirty="0"/>
          </a:p>
          <a:p>
            <a:endParaRPr lang="en-US" altLang="ja-JP" dirty="0"/>
          </a:p>
          <a:p>
            <a:r>
              <a:rPr lang="ja-JP" altLang="en-US" dirty="0"/>
              <a:t>　　　　　　　　　</a:t>
            </a:r>
            <a:r>
              <a:rPr lang="ja-JP" altLang="en-US" sz="2800" dirty="0"/>
              <a:t>再開は</a:t>
            </a:r>
            <a:r>
              <a:rPr lang="en-US" altLang="ja-JP" sz="2800" b="1" i="1" dirty="0">
                <a:solidFill>
                  <a:srgbClr val="FF0000"/>
                </a:solidFill>
              </a:rPr>
              <a:t>6</a:t>
            </a:r>
            <a:r>
              <a:rPr lang="ja-JP" altLang="en-US" sz="2800" b="1" i="1" dirty="0">
                <a:solidFill>
                  <a:srgbClr val="F25450"/>
                </a:solidFill>
              </a:rPr>
              <a:t>か月以降</a:t>
            </a:r>
          </a:p>
        </p:txBody>
      </p:sp>
      <p:sp>
        <p:nvSpPr>
          <p:cNvPr id="6" name="テキスト ボックス 5">
            <a:extLst>
              <a:ext uri="{FF2B5EF4-FFF2-40B4-BE49-F238E27FC236}">
                <a16:creationId xmlns:a16="http://schemas.microsoft.com/office/drawing/2014/main" id="{C833A3FA-4A87-47AD-BE38-1391D7887000}"/>
              </a:ext>
            </a:extLst>
          </p:cNvPr>
          <p:cNvSpPr txBox="1"/>
          <p:nvPr/>
        </p:nvSpPr>
        <p:spPr>
          <a:xfrm>
            <a:off x="2132640" y="557217"/>
            <a:ext cx="6638047" cy="954107"/>
          </a:xfrm>
          <a:prstGeom prst="rect">
            <a:avLst/>
          </a:prstGeom>
          <a:noFill/>
        </p:spPr>
        <p:txBody>
          <a:bodyPr wrap="square" rtlCol="0">
            <a:spAutoFit/>
          </a:bodyPr>
          <a:lstStyle/>
          <a:p>
            <a:r>
              <a:rPr lang="ja-JP" altLang="en-US" sz="2800" dirty="0">
                <a:solidFill>
                  <a:schemeClr val="bg1"/>
                </a:solidFill>
              </a:rPr>
              <a:t>＊</a:t>
            </a:r>
            <a:r>
              <a:rPr lang="ja-JP" altLang="en-US" sz="2800" dirty="0"/>
              <a:t>　口腔機能指導料</a:t>
            </a:r>
            <a:endParaRPr lang="en-US" altLang="ja-JP" sz="2800" dirty="0"/>
          </a:p>
          <a:p>
            <a:r>
              <a:rPr lang="ja-JP" altLang="en-US" sz="2800" dirty="0"/>
              <a:t>　　　　　　　　</a:t>
            </a:r>
            <a:r>
              <a:rPr lang="en-US" altLang="ja-JP" sz="2800" b="1" dirty="0">
                <a:solidFill>
                  <a:srgbClr val="C00000"/>
                </a:solidFill>
              </a:rPr>
              <a:t>100</a:t>
            </a:r>
            <a:r>
              <a:rPr lang="ja-JP" altLang="en-US" sz="2800" b="1" dirty="0">
                <a:solidFill>
                  <a:srgbClr val="C00000"/>
                </a:solidFill>
              </a:rPr>
              <a:t>点</a:t>
            </a:r>
          </a:p>
        </p:txBody>
      </p:sp>
    </p:spTree>
    <p:extLst>
      <p:ext uri="{BB962C8B-B14F-4D97-AF65-F5344CB8AC3E}">
        <p14:creationId xmlns:p14="http://schemas.microsoft.com/office/powerpoint/2010/main" val="3940925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0B8EEBE-B47C-42D5-A7EF-AD5B8EAFE76A}"/>
              </a:ext>
            </a:extLst>
          </p:cNvPr>
          <p:cNvSpPr txBox="1"/>
          <p:nvPr/>
        </p:nvSpPr>
        <p:spPr>
          <a:xfrm>
            <a:off x="3006811" y="624017"/>
            <a:ext cx="6660292" cy="2800767"/>
          </a:xfrm>
          <a:prstGeom prst="rect">
            <a:avLst/>
          </a:prstGeom>
          <a:noFill/>
        </p:spPr>
        <p:txBody>
          <a:bodyPr wrap="square" rtlCol="0">
            <a:spAutoFit/>
          </a:bodyPr>
          <a:lstStyle/>
          <a:p>
            <a:r>
              <a:rPr lang="ja-JP" altLang="en-US" sz="4400" b="1" dirty="0">
                <a:latin typeface="Meiryo UI" panose="020B0604030504040204" pitchFamily="50" charset="-128"/>
                <a:ea typeface="Meiryo UI" panose="020B0604030504040204" pitchFamily="50" charset="-128"/>
              </a:rPr>
              <a:t>　　</a:t>
            </a:r>
            <a:r>
              <a:rPr lang="ja-JP" altLang="en-US" sz="4400" b="1" dirty="0">
                <a:solidFill>
                  <a:srgbClr val="F25450"/>
                </a:solidFill>
                <a:latin typeface="Meiryo UI" panose="020B0604030504040204" pitchFamily="50" charset="-128"/>
                <a:ea typeface="Meiryo UI" panose="020B0604030504040204" pitchFamily="50" charset="-128"/>
              </a:rPr>
              <a:t>離乳完了前の</a:t>
            </a:r>
            <a:endParaRPr lang="en-US" altLang="ja-JP" sz="4400" b="1" dirty="0">
              <a:solidFill>
                <a:srgbClr val="F25450"/>
              </a:solidFill>
              <a:latin typeface="Meiryo UI" panose="020B0604030504040204" pitchFamily="50" charset="-128"/>
              <a:ea typeface="Meiryo UI" panose="020B0604030504040204" pitchFamily="50" charset="-128"/>
            </a:endParaRPr>
          </a:p>
          <a:p>
            <a:r>
              <a:rPr lang="ja-JP" altLang="en-US" sz="4400" b="1" dirty="0">
                <a:solidFill>
                  <a:srgbClr val="F25450"/>
                </a:solidFill>
                <a:latin typeface="Meiryo UI" panose="020B0604030504040204" pitchFamily="50" charset="-128"/>
                <a:ea typeface="Meiryo UI" panose="020B0604030504040204" pitchFamily="50" charset="-128"/>
              </a:rPr>
              <a:t>チェックリストができた</a:t>
            </a:r>
            <a:endParaRPr lang="en-US" altLang="ja-JP" sz="4400" b="1" dirty="0">
              <a:solidFill>
                <a:srgbClr val="F25450"/>
              </a:solidFill>
              <a:latin typeface="Meiryo UI" panose="020B0604030504040204" pitchFamily="50" charset="-128"/>
              <a:ea typeface="Meiryo UI" panose="020B0604030504040204" pitchFamily="50" charset="-128"/>
            </a:endParaRPr>
          </a:p>
          <a:p>
            <a:endParaRPr lang="en-US" altLang="ja-JP" sz="4400" b="1" dirty="0">
              <a:latin typeface="Meiryo UI" panose="020B0604030504040204" pitchFamily="50" charset="-128"/>
              <a:ea typeface="Meiryo UI" panose="020B0604030504040204" pitchFamily="50" charset="-128"/>
            </a:endParaRPr>
          </a:p>
          <a:p>
            <a:r>
              <a:rPr lang="ja-JP" altLang="en-US" sz="4400" b="1" dirty="0">
                <a:latin typeface="Meiryo UI" panose="020B0604030504040204" pitchFamily="50" charset="-128"/>
                <a:ea typeface="Meiryo UI" panose="020B0604030504040204" pitchFamily="50" charset="-128"/>
              </a:rPr>
              <a:t>　　</a:t>
            </a:r>
            <a:r>
              <a:rPr lang="ja-JP" altLang="en-US" sz="2800" b="1" dirty="0">
                <a:solidFill>
                  <a:srgbClr val="00B050"/>
                </a:solidFill>
                <a:latin typeface="Meiryo UI" panose="020B0604030504040204" pitchFamily="50" charset="-128"/>
                <a:ea typeface="Meiryo UI" panose="020B0604030504040204" pitchFamily="50" charset="-128"/>
              </a:rPr>
              <a:t>第１乳臼歯萌出完了が目安</a:t>
            </a:r>
          </a:p>
        </p:txBody>
      </p:sp>
      <p:sp>
        <p:nvSpPr>
          <p:cNvPr id="3" name="テキスト ボックス 2">
            <a:extLst>
              <a:ext uri="{FF2B5EF4-FFF2-40B4-BE49-F238E27FC236}">
                <a16:creationId xmlns:a16="http://schemas.microsoft.com/office/drawing/2014/main" id="{21F985AA-D9C4-4B6D-B958-273D41DF0EBC}"/>
              </a:ext>
            </a:extLst>
          </p:cNvPr>
          <p:cNvSpPr txBox="1"/>
          <p:nvPr/>
        </p:nvSpPr>
        <p:spPr>
          <a:xfrm>
            <a:off x="3099486" y="4108623"/>
            <a:ext cx="7179276" cy="954107"/>
          </a:xfrm>
          <a:prstGeom prst="rect">
            <a:avLst/>
          </a:prstGeom>
          <a:noFill/>
        </p:spPr>
        <p:txBody>
          <a:bodyPr wrap="square" rtlCol="0">
            <a:spAutoFit/>
          </a:bodyPr>
          <a:lstStyle/>
          <a:p>
            <a:r>
              <a:rPr lang="ja-JP" altLang="en-US" sz="2800" dirty="0">
                <a:solidFill>
                  <a:srgbClr val="0070C0"/>
                </a:solidFill>
              </a:rPr>
              <a:t>前回までは、離乳完了前の</a:t>
            </a:r>
            <a:endParaRPr lang="en-US" altLang="ja-JP" sz="2800" dirty="0">
              <a:solidFill>
                <a:srgbClr val="0070C0"/>
              </a:solidFill>
            </a:endParaRPr>
          </a:p>
          <a:p>
            <a:r>
              <a:rPr lang="ja-JP" altLang="en-US" sz="2800" dirty="0">
                <a:solidFill>
                  <a:srgbClr val="0070C0"/>
                </a:solidFill>
              </a:rPr>
              <a:t>乳児の評価・算定ができなかった</a:t>
            </a:r>
          </a:p>
        </p:txBody>
      </p:sp>
    </p:spTree>
    <p:extLst>
      <p:ext uri="{BB962C8B-B14F-4D97-AF65-F5344CB8AC3E}">
        <p14:creationId xmlns:p14="http://schemas.microsoft.com/office/powerpoint/2010/main" val="1255313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0A4D511-8BB5-42CD-999D-346D4EA5649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561436" y="60960"/>
            <a:ext cx="5323128" cy="6858000"/>
          </a:xfrm>
          <a:prstGeom prst="rect">
            <a:avLst/>
          </a:prstGeom>
          <a:ln>
            <a:noFill/>
          </a:ln>
          <a:effectLst>
            <a:softEdge rad="112500"/>
          </a:effectLst>
        </p:spPr>
      </p:pic>
    </p:spTree>
    <p:extLst>
      <p:ext uri="{BB962C8B-B14F-4D97-AF65-F5344CB8AC3E}">
        <p14:creationId xmlns:p14="http://schemas.microsoft.com/office/powerpoint/2010/main" val="3571819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0A4D511-8BB5-42CD-999D-346D4EA5649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880" t="17334" r="25668" b="15037"/>
          <a:stretch/>
        </p:blipFill>
        <p:spPr>
          <a:xfrm>
            <a:off x="1757680" y="27398"/>
            <a:ext cx="6177280" cy="6803204"/>
          </a:xfrm>
          <a:prstGeom prst="rect">
            <a:avLst/>
          </a:prstGeom>
        </p:spPr>
      </p:pic>
      <p:sp>
        <p:nvSpPr>
          <p:cNvPr id="3" name="右中かっこ 2">
            <a:extLst>
              <a:ext uri="{FF2B5EF4-FFF2-40B4-BE49-F238E27FC236}">
                <a16:creationId xmlns:a16="http://schemas.microsoft.com/office/drawing/2014/main" id="{525C6669-C937-4800-8B74-5046D5973944}"/>
              </a:ext>
            </a:extLst>
          </p:cNvPr>
          <p:cNvSpPr/>
          <p:nvPr/>
        </p:nvSpPr>
        <p:spPr>
          <a:xfrm>
            <a:off x="7985760" y="863600"/>
            <a:ext cx="500888" cy="232664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44ED2DDD-8ADC-477E-AE02-FD514C19AD8A}"/>
              </a:ext>
            </a:extLst>
          </p:cNvPr>
          <p:cNvSpPr txBox="1"/>
          <p:nvPr/>
        </p:nvSpPr>
        <p:spPr>
          <a:xfrm>
            <a:off x="8625840" y="1671321"/>
            <a:ext cx="2153920" cy="830997"/>
          </a:xfrm>
          <a:prstGeom prst="rect">
            <a:avLst/>
          </a:prstGeom>
          <a:noFill/>
        </p:spPr>
        <p:txBody>
          <a:bodyPr wrap="square" rtlCol="0">
            <a:spAutoFit/>
          </a:bodyPr>
          <a:lstStyle/>
          <a:p>
            <a:r>
              <a:rPr lang="ja-JP" altLang="en-US" sz="2400" b="1" dirty="0">
                <a:solidFill>
                  <a:srgbClr val="C00000"/>
                </a:solidFill>
              </a:rPr>
              <a:t>この中から</a:t>
            </a:r>
            <a:endParaRPr lang="en-US" altLang="ja-JP" sz="2400" b="1" dirty="0">
              <a:solidFill>
                <a:srgbClr val="C00000"/>
              </a:solidFill>
            </a:endParaRPr>
          </a:p>
          <a:p>
            <a:r>
              <a:rPr lang="ja-JP" altLang="en-US" sz="2400" b="1" dirty="0">
                <a:solidFill>
                  <a:srgbClr val="C00000"/>
                </a:solidFill>
              </a:rPr>
              <a:t>１項目以上</a:t>
            </a:r>
          </a:p>
        </p:txBody>
      </p:sp>
      <p:sp>
        <p:nvSpPr>
          <p:cNvPr id="8" name="右中かっこ 7">
            <a:extLst>
              <a:ext uri="{FF2B5EF4-FFF2-40B4-BE49-F238E27FC236}">
                <a16:creationId xmlns:a16="http://schemas.microsoft.com/office/drawing/2014/main" id="{E2D5E835-45E8-44D9-B36F-FE346585A888}"/>
              </a:ext>
            </a:extLst>
          </p:cNvPr>
          <p:cNvSpPr/>
          <p:nvPr/>
        </p:nvSpPr>
        <p:spPr>
          <a:xfrm>
            <a:off x="7934960" y="863602"/>
            <a:ext cx="819180" cy="3597123"/>
          </a:xfrm>
          <a:prstGeom prst="rightBrace">
            <a:avLst>
              <a:gd name="adj1" fmla="val 8333"/>
              <a:gd name="adj2" fmla="val 5820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 name="テキスト ボックス 5">
            <a:extLst>
              <a:ext uri="{FF2B5EF4-FFF2-40B4-BE49-F238E27FC236}">
                <a16:creationId xmlns:a16="http://schemas.microsoft.com/office/drawing/2014/main" id="{988AB478-B014-4171-AF1B-20C6EE233A12}"/>
              </a:ext>
            </a:extLst>
          </p:cNvPr>
          <p:cNvSpPr txBox="1"/>
          <p:nvPr/>
        </p:nvSpPr>
        <p:spPr>
          <a:xfrm>
            <a:off x="8823251" y="3827722"/>
            <a:ext cx="1887398" cy="830997"/>
          </a:xfrm>
          <a:prstGeom prst="rect">
            <a:avLst/>
          </a:prstGeom>
          <a:noFill/>
        </p:spPr>
        <p:txBody>
          <a:bodyPr wrap="square" rtlCol="0">
            <a:spAutoFit/>
          </a:bodyPr>
          <a:lstStyle/>
          <a:p>
            <a:r>
              <a:rPr lang="ja-JP" altLang="en-US" sz="2400" b="1" dirty="0">
                <a:solidFill>
                  <a:srgbClr val="C00000"/>
                </a:solidFill>
              </a:rPr>
              <a:t>この中から２項目以上</a:t>
            </a:r>
          </a:p>
        </p:txBody>
      </p:sp>
      <p:sp>
        <p:nvSpPr>
          <p:cNvPr id="2" name="テキスト ボックス 1">
            <a:extLst>
              <a:ext uri="{FF2B5EF4-FFF2-40B4-BE49-F238E27FC236}">
                <a16:creationId xmlns:a16="http://schemas.microsoft.com/office/drawing/2014/main" id="{B751EFE9-C0E6-45D1-B7C0-D5DB1C8F616D}"/>
              </a:ext>
            </a:extLst>
          </p:cNvPr>
          <p:cNvSpPr txBox="1"/>
          <p:nvPr/>
        </p:nvSpPr>
        <p:spPr>
          <a:xfrm>
            <a:off x="8028973" y="5844004"/>
            <a:ext cx="2546431" cy="95410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ja-JP" altLang="en-US" sz="2800" b="1" i="1" dirty="0">
                <a:solidFill>
                  <a:srgbClr val="0070C0"/>
                </a:solidFill>
                <a:latin typeface="+mn-ea"/>
              </a:rPr>
              <a:t>合計</a:t>
            </a:r>
            <a:r>
              <a:rPr lang="en-US" altLang="ja-JP" sz="2800" b="1" i="1" dirty="0">
                <a:solidFill>
                  <a:srgbClr val="0070C0"/>
                </a:solidFill>
                <a:latin typeface="+mn-ea"/>
              </a:rPr>
              <a:t>3</a:t>
            </a:r>
            <a:r>
              <a:rPr lang="ja-JP" altLang="en-US" sz="2800" b="1" i="1" dirty="0">
                <a:solidFill>
                  <a:srgbClr val="0070C0"/>
                </a:solidFill>
                <a:latin typeface="+mn-ea"/>
              </a:rPr>
              <a:t>項目以上該当で</a:t>
            </a:r>
            <a:r>
              <a:rPr lang="ja-JP" altLang="en-US" sz="2800" b="1" i="1" dirty="0">
                <a:solidFill>
                  <a:srgbClr val="F967E8"/>
                </a:solidFill>
                <a:latin typeface="+mn-ea"/>
              </a:rPr>
              <a:t>請求可</a:t>
            </a:r>
          </a:p>
        </p:txBody>
      </p:sp>
      <p:sp>
        <p:nvSpPr>
          <p:cNvPr id="4" name="テキスト ボックス 3">
            <a:extLst>
              <a:ext uri="{FF2B5EF4-FFF2-40B4-BE49-F238E27FC236}">
                <a16:creationId xmlns:a16="http://schemas.microsoft.com/office/drawing/2014/main" id="{32D5FEAE-C59B-4D9D-873E-441A2DF71C9A}"/>
              </a:ext>
            </a:extLst>
          </p:cNvPr>
          <p:cNvSpPr txBox="1"/>
          <p:nvPr/>
        </p:nvSpPr>
        <p:spPr>
          <a:xfrm>
            <a:off x="6350949" y="3488076"/>
            <a:ext cx="2951238"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dirty="0">
                <a:solidFill>
                  <a:schemeClr val="accent1">
                    <a:lumMod val="20000"/>
                    <a:lumOff val="80000"/>
                  </a:schemeClr>
                </a:solidFill>
              </a:rPr>
              <a:t>Ｃー９　離乳食が進まない</a:t>
            </a:r>
          </a:p>
        </p:txBody>
      </p:sp>
      <p:sp>
        <p:nvSpPr>
          <p:cNvPr id="9" name="正方形/長方形 8">
            <a:extLst>
              <a:ext uri="{FF2B5EF4-FFF2-40B4-BE49-F238E27FC236}">
                <a16:creationId xmlns:a16="http://schemas.microsoft.com/office/drawing/2014/main" id="{37042B1F-539D-478C-87D0-4C9011B29C21}"/>
              </a:ext>
            </a:extLst>
          </p:cNvPr>
          <p:cNvSpPr/>
          <p:nvPr/>
        </p:nvSpPr>
        <p:spPr>
          <a:xfrm>
            <a:off x="3943118" y="3933581"/>
            <a:ext cx="358091" cy="3096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200" b="1" dirty="0">
                <a:solidFill>
                  <a:schemeClr val="bg1"/>
                </a:solidFill>
              </a:rPr>
              <a:t>10</a:t>
            </a:r>
            <a:endParaRPr lang="ja-JP" altLang="en-US" sz="1200" b="1" dirty="0">
              <a:solidFill>
                <a:schemeClr val="bg1"/>
              </a:solidFill>
            </a:endParaRPr>
          </a:p>
        </p:txBody>
      </p:sp>
      <p:sp>
        <p:nvSpPr>
          <p:cNvPr id="10" name="正方形/長方形 9">
            <a:extLst>
              <a:ext uri="{FF2B5EF4-FFF2-40B4-BE49-F238E27FC236}">
                <a16:creationId xmlns:a16="http://schemas.microsoft.com/office/drawing/2014/main" id="{23A696B4-045E-4811-B8DB-8D82ADA91A8D}"/>
              </a:ext>
            </a:extLst>
          </p:cNvPr>
          <p:cNvSpPr/>
          <p:nvPr/>
        </p:nvSpPr>
        <p:spPr>
          <a:xfrm>
            <a:off x="3943119" y="4503899"/>
            <a:ext cx="358091" cy="3096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b="1" dirty="0">
                <a:solidFill>
                  <a:schemeClr val="bg1"/>
                </a:solidFill>
              </a:rPr>
              <a:t>11</a:t>
            </a:r>
            <a:endParaRPr lang="ja-JP" altLang="en-US" sz="1200" b="1" dirty="0">
              <a:solidFill>
                <a:schemeClr val="bg1"/>
              </a:solidFill>
            </a:endParaRPr>
          </a:p>
        </p:txBody>
      </p:sp>
      <p:sp>
        <p:nvSpPr>
          <p:cNvPr id="11" name="正方形/長方形 10">
            <a:extLst>
              <a:ext uri="{FF2B5EF4-FFF2-40B4-BE49-F238E27FC236}">
                <a16:creationId xmlns:a16="http://schemas.microsoft.com/office/drawing/2014/main" id="{88349BA4-FD2A-45CF-90F3-56C36F81A411}"/>
              </a:ext>
            </a:extLst>
          </p:cNvPr>
          <p:cNvSpPr/>
          <p:nvPr/>
        </p:nvSpPr>
        <p:spPr>
          <a:xfrm>
            <a:off x="3885063" y="5831992"/>
            <a:ext cx="358091" cy="3096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b="1" dirty="0">
                <a:solidFill>
                  <a:schemeClr val="bg1"/>
                </a:solidFill>
              </a:rPr>
              <a:t>12</a:t>
            </a:r>
            <a:endParaRPr lang="ja-JP" altLang="en-US" sz="1200" b="1" dirty="0">
              <a:solidFill>
                <a:schemeClr val="bg1"/>
              </a:solidFill>
            </a:endParaRPr>
          </a:p>
        </p:txBody>
      </p:sp>
      <p:sp>
        <p:nvSpPr>
          <p:cNvPr id="12" name="正方形/長方形 11">
            <a:extLst>
              <a:ext uri="{FF2B5EF4-FFF2-40B4-BE49-F238E27FC236}">
                <a16:creationId xmlns:a16="http://schemas.microsoft.com/office/drawing/2014/main" id="{487A74ED-09D4-4DFA-BE58-F9A2094A2390}"/>
              </a:ext>
            </a:extLst>
          </p:cNvPr>
          <p:cNvSpPr/>
          <p:nvPr/>
        </p:nvSpPr>
        <p:spPr>
          <a:xfrm>
            <a:off x="3887330" y="6166237"/>
            <a:ext cx="358091" cy="3096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b="1" dirty="0">
                <a:solidFill>
                  <a:schemeClr val="bg1"/>
                </a:solidFill>
              </a:rPr>
              <a:t>13</a:t>
            </a:r>
            <a:endParaRPr lang="ja-JP" altLang="en-US" sz="1200" b="1" dirty="0">
              <a:solidFill>
                <a:schemeClr val="bg1"/>
              </a:solidFill>
            </a:endParaRPr>
          </a:p>
        </p:txBody>
      </p:sp>
    </p:spTree>
    <p:extLst>
      <p:ext uri="{BB962C8B-B14F-4D97-AF65-F5344CB8AC3E}">
        <p14:creationId xmlns:p14="http://schemas.microsoft.com/office/powerpoint/2010/main" val="1117216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750" fill="hold"/>
                                        <p:tgtEl>
                                          <p:spTgt spid="4"/>
                                        </p:tgtEl>
                                        <p:attrNameLst>
                                          <p:attrName>ppt_x</p:attrName>
                                        </p:attrNameLst>
                                      </p:cBhvr>
                                      <p:tavLst>
                                        <p:tav tm="0">
                                          <p:val>
                                            <p:strVal val="0-#ppt_w/2"/>
                                          </p:val>
                                        </p:tav>
                                        <p:tav tm="100000">
                                          <p:val>
                                            <p:strVal val="#ppt_x"/>
                                          </p:val>
                                        </p:tav>
                                      </p:tavLst>
                                    </p:anim>
                                    <p:anim calcmode="lin" valueType="num">
                                      <p:cBhvr additive="base">
                                        <p:cTn id="8" dur="1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80">
                                          <p:stCondLst>
                                            <p:cond delay="0"/>
                                          </p:stCondLst>
                                        </p:cTn>
                                        <p:tgtEl>
                                          <p:spTgt spid="2"/>
                                        </p:tgtEl>
                                      </p:cBhvr>
                                    </p:animEffect>
                                    <p:anim calcmode="lin" valueType="num">
                                      <p:cBhvr>
                                        <p:cTn id="3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3" dur="26">
                                          <p:stCondLst>
                                            <p:cond delay="650"/>
                                          </p:stCondLst>
                                        </p:cTn>
                                        <p:tgtEl>
                                          <p:spTgt spid="2"/>
                                        </p:tgtEl>
                                      </p:cBhvr>
                                      <p:to x="100000" y="60000"/>
                                    </p:animScale>
                                    <p:animScale>
                                      <p:cBhvr>
                                        <p:cTn id="44" dur="166" decel="50000">
                                          <p:stCondLst>
                                            <p:cond delay="676"/>
                                          </p:stCondLst>
                                        </p:cTn>
                                        <p:tgtEl>
                                          <p:spTgt spid="2"/>
                                        </p:tgtEl>
                                      </p:cBhvr>
                                      <p:to x="100000" y="100000"/>
                                    </p:animScale>
                                    <p:animScale>
                                      <p:cBhvr>
                                        <p:cTn id="45" dur="26">
                                          <p:stCondLst>
                                            <p:cond delay="1312"/>
                                          </p:stCondLst>
                                        </p:cTn>
                                        <p:tgtEl>
                                          <p:spTgt spid="2"/>
                                        </p:tgtEl>
                                      </p:cBhvr>
                                      <p:to x="100000" y="80000"/>
                                    </p:animScale>
                                    <p:animScale>
                                      <p:cBhvr>
                                        <p:cTn id="46" dur="166" decel="50000">
                                          <p:stCondLst>
                                            <p:cond delay="1338"/>
                                          </p:stCondLst>
                                        </p:cTn>
                                        <p:tgtEl>
                                          <p:spTgt spid="2"/>
                                        </p:tgtEl>
                                      </p:cBhvr>
                                      <p:to x="100000" y="100000"/>
                                    </p:animScale>
                                    <p:animScale>
                                      <p:cBhvr>
                                        <p:cTn id="47" dur="26">
                                          <p:stCondLst>
                                            <p:cond delay="1642"/>
                                          </p:stCondLst>
                                        </p:cTn>
                                        <p:tgtEl>
                                          <p:spTgt spid="2"/>
                                        </p:tgtEl>
                                      </p:cBhvr>
                                      <p:to x="100000" y="90000"/>
                                    </p:animScale>
                                    <p:animScale>
                                      <p:cBhvr>
                                        <p:cTn id="48" dur="166" decel="50000">
                                          <p:stCondLst>
                                            <p:cond delay="1668"/>
                                          </p:stCondLst>
                                        </p:cTn>
                                        <p:tgtEl>
                                          <p:spTgt spid="2"/>
                                        </p:tgtEl>
                                      </p:cBhvr>
                                      <p:to x="100000" y="100000"/>
                                    </p:animScale>
                                    <p:animScale>
                                      <p:cBhvr>
                                        <p:cTn id="49" dur="26">
                                          <p:stCondLst>
                                            <p:cond delay="1808"/>
                                          </p:stCondLst>
                                        </p:cTn>
                                        <p:tgtEl>
                                          <p:spTgt spid="2"/>
                                        </p:tgtEl>
                                      </p:cBhvr>
                                      <p:to x="100000" y="95000"/>
                                    </p:animScale>
                                    <p:animScale>
                                      <p:cBhvr>
                                        <p:cTn id="5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0" grpId="0" animBg="1"/>
      <p:bldP spid="11" grpId="0" animBg="1"/>
      <p:bldP spid="1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266</Words>
  <Application>Microsoft Office PowerPoint</Application>
  <PresentationFormat>ワイド画面</PresentationFormat>
  <Paragraphs>63</Paragraphs>
  <Slides>6</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HGP創英角ｺﾞｼｯｸUB</vt:lpstr>
      <vt:lpstr>Meiryo UI</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外木 徳子</dc:creator>
  <cp:lastModifiedBy>森脇歯科医院</cp:lastModifiedBy>
  <cp:revision>1</cp:revision>
  <dcterms:created xsi:type="dcterms:W3CDTF">2022-02-23T00:59:08Z</dcterms:created>
  <dcterms:modified xsi:type="dcterms:W3CDTF">2022-02-23T09:40:25Z</dcterms:modified>
</cp:coreProperties>
</file>